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69"/>
  </p:notesMasterIdLst>
  <p:handoutMasterIdLst>
    <p:handoutMasterId r:id="rId70"/>
  </p:handoutMasterIdLst>
  <p:sldIdLst>
    <p:sldId id="1859" r:id="rId6"/>
    <p:sldId id="1857" r:id="rId7"/>
    <p:sldId id="1870" r:id="rId8"/>
    <p:sldId id="1872" r:id="rId9"/>
    <p:sldId id="1873" r:id="rId10"/>
    <p:sldId id="1898" r:id="rId11"/>
    <p:sldId id="1874" r:id="rId12"/>
    <p:sldId id="1875" r:id="rId13"/>
    <p:sldId id="1876" r:id="rId14"/>
    <p:sldId id="1877" r:id="rId15"/>
    <p:sldId id="1878" r:id="rId16"/>
    <p:sldId id="1879" r:id="rId17"/>
    <p:sldId id="1880" r:id="rId18"/>
    <p:sldId id="1881" r:id="rId19"/>
    <p:sldId id="1882" r:id="rId20"/>
    <p:sldId id="1883" r:id="rId21"/>
    <p:sldId id="1884" r:id="rId22"/>
    <p:sldId id="1885" r:id="rId23"/>
    <p:sldId id="1886" r:id="rId24"/>
    <p:sldId id="1887" r:id="rId25"/>
    <p:sldId id="1888" r:id="rId26"/>
    <p:sldId id="1889" r:id="rId27"/>
    <p:sldId id="1890" r:id="rId28"/>
    <p:sldId id="1891" r:id="rId29"/>
    <p:sldId id="1892" r:id="rId30"/>
    <p:sldId id="1893" r:id="rId31"/>
    <p:sldId id="1894" r:id="rId32"/>
    <p:sldId id="1895" r:id="rId33"/>
    <p:sldId id="1896" r:id="rId34"/>
    <p:sldId id="1897" r:id="rId35"/>
    <p:sldId id="1899" r:id="rId36"/>
    <p:sldId id="1900" r:id="rId37"/>
    <p:sldId id="1906" r:id="rId38"/>
    <p:sldId id="1903" r:id="rId39"/>
    <p:sldId id="1932" r:id="rId40"/>
    <p:sldId id="1902" r:id="rId41"/>
    <p:sldId id="1904" r:id="rId42"/>
    <p:sldId id="1915" r:id="rId43"/>
    <p:sldId id="1916" r:id="rId44"/>
    <p:sldId id="1917" r:id="rId45"/>
    <p:sldId id="1918" r:id="rId46"/>
    <p:sldId id="1919" r:id="rId47"/>
    <p:sldId id="1920" r:id="rId48"/>
    <p:sldId id="1921" r:id="rId49"/>
    <p:sldId id="1922" r:id="rId50"/>
    <p:sldId id="1923" r:id="rId51"/>
    <p:sldId id="1924" r:id="rId52"/>
    <p:sldId id="1908" r:id="rId53"/>
    <p:sldId id="1929" r:id="rId54"/>
    <p:sldId id="1930" r:id="rId55"/>
    <p:sldId id="1931" r:id="rId56"/>
    <p:sldId id="1928" r:id="rId57"/>
    <p:sldId id="1925" r:id="rId58"/>
    <p:sldId id="1926" r:id="rId59"/>
    <p:sldId id="1927" r:id="rId60"/>
    <p:sldId id="1907" r:id="rId61"/>
    <p:sldId id="1905" r:id="rId62"/>
    <p:sldId id="1913" r:id="rId63"/>
    <p:sldId id="1909" r:id="rId64"/>
    <p:sldId id="1910" r:id="rId65"/>
    <p:sldId id="1912" r:id="rId66"/>
    <p:sldId id="1933" r:id="rId67"/>
    <p:sldId id="1911" r:id="rId6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57"/>
            <p14:sldId id="1870"/>
            <p14:sldId id="1872"/>
            <p14:sldId id="1873"/>
            <p14:sldId id="1898"/>
          </p14:sldIdLst>
        </p14:section>
        <p14:section name="机器学习五大问题" id="{C21A2D71-791B-4A2E-B7FF-3FBA7DB6EB8C}">
          <p14:sldIdLst>
            <p14:sldId id="1874"/>
            <p14:sldId id="1875"/>
            <p14:sldId id="1876"/>
            <p14:sldId id="1877"/>
            <p14:sldId id="1878"/>
            <p14:sldId id="1879"/>
          </p14:sldIdLst>
        </p14:section>
        <p14:section name="什么样的数据适合机器学习？" id="{9400734A-2157-478B-91A9-B21E5468CD77}">
          <p14:sldIdLst>
            <p14:sldId id="1880"/>
            <p14:sldId id="1881"/>
            <p14:sldId id="1882"/>
            <p14:sldId id="1883"/>
            <p14:sldId id="1884"/>
            <p14:sldId id="1885"/>
          </p14:sldIdLst>
        </p14:section>
        <p14:section name="询问相关问题" id="{DFA083D1-5F53-49F9-A18E-FAAF9A95ECF8}">
          <p14:sldIdLst>
            <p14:sldId id="1886"/>
            <p14:sldId id="1887"/>
            <p14:sldId id="1888"/>
          </p14:sldIdLst>
        </p14:section>
        <p14:section name="预测答案" id="{A68BA2A3-99BB-41B7-B470-7417E8B3644B}">
          <p14:sldIdLst>
            <p14:sldId id="1889"/>
            <p14:sldId id="1890"/>
            <p14:sldId id="1891"/>
            <p14:sldId id="1892"/>
            <p14:sldId id="1893"/>
            <p14:sldId id="1894"/>
            <p14:sldId id="1895"/>
            <p14:sldId id="1896"/>
            <p14:sldId id="1897"/>
          </p14:sldIdLst>
        </p14:section>
        <p14:section name="Azure机器学习" id="{C397086D-D990-409C-AA1C-C478801300D8}">
          <p14:sldIdLst>
            <p14:sldId id="1899"/>
            <p14:sldId id="1900"/>
            <p14:sldId id="1906"/>
            <p14:sldId id="1903"/>
            <p14:sldId id="1932"/>
            <p14:sldId id="1902"/>
            <p14:sldId id="1904"/>
            <p14:sldId id="1915"/>
            <p14:sldId id="1916"/>
            <p14:sldId id="1917"/>
            <p14:sldId id="1918"/>
            <p14:sldId id="1919"/>
            <p14:sldId id="1920"/>
            <p14:sldId id="1921"/>
            <p14:sldId id="1922"/>
            <p14:sldId id="1923"/>
            <p14:sldId id="1924"/>
            <p14:sldId id="1908"/>
            <p14:sldId id="1929"/>
            <p14:sldId id="1930"/>
            <p14:sldId id="1931"/>
            <p14:sldId id="1928"/>
            <p14:sldId id="1925"/>
            <p14:sldId id="1926"/>
            <p14:sldId id="1927"/>
            <p14:sldId id="1907"/>
          </p14:sldIdLst>
        </p14:section>
        <p14:section name="结语" id="{1324618E-54DD-421D-A4DA-A72E71920195}">
          <p14:sldIdLst>
            <p14:sldId id="1905"/>
            <p14:sldId id="1913"/>
            <p14:sldId id="1909"/>
            <p14:sldId id="1910"/>
            <p14:sldId id="1912"/>
            <p14:sldId id="1933"/>
            <p14:sldId id="19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78D4"/>
    <a:srgbClr val="D2D2D2"/>
    <a:srgbClr val="037BDA"/>
    <a:srgbClr val="E6E6E6"/>
    <a:srgbClr val="2F2F2F"/>
    <a:srgbClr val="F2F2F2"/>
    <a:srgbClr val="5C2D91"/>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autoAdjust="0"/>
    <p:restoredTop sz="87117" autoAdjust="0"/>
  </p:normalViewPr>
  <p:slideViewPr>
    <p:cSldViewPr snapToGrid="0">
      <p:cViewPr varScale="1">
        <p:scale>
          <a:sx n="72" d="100"/>
          <a:sy n="72" d="100"/>
        </p:scale>
        <p:origin x="1099" y="7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24" d="100"/>
          <a:sy n="124" d="100"/>
        </p:scale>
        <p:origin x="4888"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5/12/2023 7:47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5/12/2023 7:30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5/12/2023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900" dirty="0"/>
              <a:t>最后一个问题 </a:t>
            </a:r>
            <a:r>
              <a:rPr lang="en-US" altLang="zh-CN" sz="900" dirty="0"/>
              <a:t>– </a:t>
            </a:r>
            <a:r>
              <a:rPr lang="zh-CN" altLang="en-US" sz="900" dirty="0"/>
              <a:t>现在应该做什么？ </a:t>
            </a:r>
            <a:r>
              <a:rPr lang="en-US" altLang="zh-CN" sz="900" dirty="0"/>
              <a:t>- </a:t>
            </a:r>
            <a:r>
              <a:rPr lang="zh-CN" altLang="en-US" sz="900" dirty="0"/>
              <a:t>使用称为强化学习的算法系列。</a:t>
            </a:r>
          </a:p>
          <a:p>
            <a:endParaRPr lang="en-US" dirty="0"/>
          </a:p>
          <a:p>
            <a:r>
              <a:rPr lang="zh-CN" altLang="en-US" sz="900" dirty="0"/>
              <a:t>强化学习算法模仿老鼠和人类的大脑对惩罚和奖励的反应。 这些算法从结果中学习，并决定下一步操作。</a:t>
            </a:r>
          </a:p>
          <a:p>
            <a:r>
              <a:rPr lang="zh-CN" altLang="en-US" sz="900" dirty="0"/>
              <a:t>通常，强化学习适用于自动系统，这些自动系统需要在没有人工指导的情况下做出大量小决策。</a:t>
            </a:r>
          </a:p>
          <a:p>
            <a:endParaRPr lang="en-US" dirty="0"/>
          </a:p>
          <a:p>
            <a:pPr algn="l"/>
            <a:r>
              <a:rPr lang="zh-CN" altLang="en-US" sz="900" dirty="0">
                <a:gradFill>
                  <a:gsLst>
                    <a:gs pos="2917">
                      <a:schemeClr val="tx1"/>
                    </a:gs>
                    <a:gs pos="30000">
                      <a:schemeClr val="tx1"/>
                    </a:gs>
                  </a:gsLst>
                  <a:lin ang="5400000" scaled="0"/>
                </a:gradFill>
              </a:rPr>
              <a:t>此算法总是用于回答此类问题：（通常指计算机或机器人）应采取何种操作。 示例如下：</a:t>
            </a:r>
          </a:p>
          <a:p>
            <a:pPr marL="342900" indent="-342900" algn="l">
              <a:buFont typeface="Arial" panose="020B0604020202020204" pitchFamily="34" charset="0"/>
              <a:buChar char="•"/>
            </a:pPr>
            <a:r>
              <a:rPr lang="zh-CN" altLang="en-US" sz="900" dirty="0">
                <a:gradFill>
                  <a:gsLst>
                    <a:gs pos="2917">
                      <a:schemeClr val="tx1"/>
                    </a:gs>
                    <a:gs pos="30000">
                      <a:schemeClr val="tx1"/>
                    </a:gs>
                  </a:gsLst>
                  <a:lin ang="5400000" scaled="0"/>
                </a:gradFill>
              </a:rPr>
              <a:t>如果我是房子的温度控制系统：调整温度还是保持原有温度？ </a:t>
            </a:r>
          </a:p>
          <a:p>
            <a:pPr marL="342900" indent="-342900" algn="l">
              <a:buFont typeface="Arial" panose="020B0604020202020204" pitchFamily="34" charset="0"/>
              <a:buChar char="•"/>
            </a:pPr>
            <a:r>
              <a:rPr lang="zh-CN" altLang="en-US" sz="900" dirty="0">
                <a:gradFill>
                  <a:gsLst>
                    <a:gs pos="2917">
                      <a:schemeClr val="tx1"/>
                    </a:gs>
                    <a:gs pos="30000">
                      <a:schemeClr val="tx1"/>
                    </a:gs>
                  </a:gsLst>
                  <a:lin ang="5400000" scaled="0"/>
                </a:gradFill>
              </a:rPr>
              <a:t>如果我是自动驾驶汽车：遇到黄灯时，是刹车还是加速？ </a:t>
            </a:r>
          </a:p>
          <a:p>
            <a:pPr marL="342900" indent="-342900" algn="l">
              <a:buFont typeface="Arial" panose="020B0604020202020204" pitchFamily="34" charset="0"/>
              <a:buChar char="•"/>
            </a:pPr>
            <a:r>
              <a:rPr lang="zh-CN" altLang="en-US" sz="900" dirty="0">
                <a:gradFill>
                  <a:gsLst>
                    <a:gs pos="2917">
                      <a:schemeClr val="tx1"/>
                    </a:gs>
                    <a:gs pos="30000">
                      <a:schemeClr val="tx1"/>
                    </a:gs>
                  </a:gsLst>
                  <a:lin ang="5400000" scaled="0"/>
                </a:gradFill>
              </a:rPr>
              <a:t>对于机器人吸尘器：继续吸尘或返回充电站？</a:t>
            </a:r>
          </a:p>
          <a:p>
            <a:pPr algn="l"/>
            <a:r>
              <a:rPr lang="zh-CN" altLang="en-US" sz="900" dirty="0">
                <a:gradFill>
                  <a:gsLst>
                    <a:gs pos="2917">
                      <a:schemeClr val="tx1"/>
                    </a:gs>
                    <a:gs pos="30000">
                      <a:schemeClr val="tx1"/>
                    </a:gs>
                  </a:gsLst>
                  <a:lin ang="5400000" scaled="0"/>
                </a:gradFill>
              </a:rPr>
              <a:t>强化学习算法在执行过程中收集数据，从试验和错误中学习。</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7731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12913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表格左侧列出了在波士顿酒吧外测试的七个人的血液酒精含量、红袜队在最后一场比赛中的击球率以及最邻近的便利店中的牛奶价格。</a:t>
            </a:r>
          </a:p>
          <a:p>
            <a:r>
              <a:rPr lang="zh-CN" altLang="en-US" sz="900" dirty="0"/>
              <a:t>这些都是不错的数据。 唯一的问题是它不相关。 这些数字之间没有明显的关系。 如果提供现在的牛奶价格和红袜队的击球率，无法猜出血液酒精含量。</a:t>
            </a:r>
          </a:p>
          <a:p>
            <a:r>
              <a:rPr lang="zh-CN" altLang="en-US" sz="900" dirty="0"/>
              <a:t>现在，观察右侧的表。 这一次，我们测量每个人的体重以及他们的饮酒杯数。 现在，每行中的数字彼此相关。 如果提供体重和喝的玛格丽塔数量，便可猜测血液酒精含量。</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501895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以下是一些关于汉堡包质量的相关数据：烤制温度、肉饼重量和以及在当地食物杂志中的等级。 但请注意左侧表中的空白处。</a:t>
            </a:r>
          </a:p>
          <a:p>
            <a:r>
              <a:rPr lang="zh-CN" altLang="en-US" sz="900" dirty="0"/>
              <a:t>大多数数据集都缺少某些值。 这样的空白很常见，这一问题是可以解决的。 但是如果值缺失过多，数据看起来就像瑞士奶酪（残缺不堪）。</a:t>
            </a:r>
          </a:p>
          <a:p>
            <a:r>
              <a:rPr lang="zh-CN" altLang="en-US" sz="900" dirty="0"/>
              <a:t>如果观察左侧的表，会发现有太多缺失数据，因此很难找出烤制温度和肉饼重量之间存在任何关系。此示例展示中断的数据。</a:t>
            </a:r>
          </a:p>
          <a:p>
            <a:r>
              <a:rPr lang="zh-CN" altLang="en-US" sz="900" dirty="0"/>
              <a:t>但是，右侧的表数据很完整，是连续数据的示例。</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29551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观察右上方的靶子。 靶心附近位置有一组紧密聚集的数据。 当然，这是准确数据。 但奇怪的是，在数据科学语言中，右下方靶子所呈现的数据也被视为准确数据。</a:t>
            </a:r>
          </a:p>
          <a:p>
            <a:r>
              <a:rPr lang="zh-CN" altLang="en-US" sz="900" dirty="0"/>
              <a:t>如果标出这些箭支的中心点，会发现它非常靠近靶心。 箭支在靶子四周散开，因此不够精准。但它们是以靶心为中心分布的，所以是准确的。</a:t>
            </a:r>
          </a:p>
          <a:p>
            <a:r>
              <a:rPr lang="zh-CN" altLang="en-US" sz="900" dirty="0"/>
              <a:t>现在，观察左上方靶子。 在这个靶子上，箭支击中的点非常集中，形成一个紧密集聚的组。 他们是非常精确的，但因其中心远离靶心，所以他们所反应的数据是错误数据。 左下方靶子中的箭支是错误且不精确的。 这名弓箭手需多加练习。</a:t>
            </a:r>
            <a:endParaRPr lang="en-US" altLang="zh-CN" sz="900" dirty="0"/>
          </a:p>
          <a:p>
            <a:endParaRPr lang="en-US" altLang="zh-CN" sz="900" dirty="0"/>
          </a:p>
          <a:p>
            <a:pPr algn="l"/>
            <a:r>
              <a:rPr lang="zh-CN" altLang="en-US" sz="2000" b="0" i="0" dirty="0">
                <a:solidFill>
                  <a:srgbClr val="D1D5DB"/>
                </a:solidFill>
                <a:effectLst/>
                <a:latin typeface="Söhne"/>
              </a:rPr>
              <a:t>精准的数据：</a:t>
            </a:r>
          </a:p>
          <a:p>
            <a:pPr algn="l">
              <a:buFont typeface="Arial" panose="020B0604020202020204" pitchFamily="34" charset="0"/>
              <a:buChar char="•"/>
            </a:pPr>
            <a:r>
              <a:rPr lang="zh-CN" altLang="en-US" sz="2000" b="0" i="0" dirty="0">
                <a:solidFill>
                  <a:srgbClr val="D1D5DB"/>
                </a:solidFill>
                <a:effectLst/>
                <a:latin typeface="Söhne"/>
              </a:rPr>
              <a:t>数据点或观测值非常接近实际或目标值。</a:t>
            </a:r>
          </a:p>
          <a:p>
            <a:pPr algn="l">
              <a:buFont typeface="Arial" panose="020B0604020202020204" pitchFamily="34" charset="0"/>
              <a:buChar char="•"/>
            </a:pPr>
            <a:r>
              <a:rPr lang="zh-CN" altLang="en-US" sz="2000" b="0" i="0" dirty="0">
                <a:solidFill>
                  <a:srgbClr val="D1D5DB"/>
                </a:solidFill>
                <a:effectLst/>
                <a:latin typeface="Söhne"/>
              </a:rPr>
              <a:t>数据的测量或采集过程具有高度的精度和准确性。</a:t>
            </a:r>
          </a:p>
          <a:p>
            <a:pPr algn="l">
              <a:buFont typeface="Arial" panose="020B0604020202020204" pitchFamily="34" charset="0"/>
              <a:buChar char="•"/>
            </a:pPr>
            <a:r>
              <a:rPr lang="zh-CN" altLang="en-US" sz="2000" b="0" i="0" dirty="0">
                <a:solidFill>
                  <a:srgbClr val="D1D5DB"/>
                </a:solidFill>
                <a:effectLst/>
                <a:latin typeface="Söhne"/>
              </a:rPr>
              <a:t>数据的质量控制和验证得到了严格的执行。</a:t>
            </a:r>
          </a:p>
          <a:p>
            <a:pPr algn="l"/>
            <a:r>
              <a:rPr lang="zh-CN" altLang="en-US" sz="2000" b="0" i="0" dirty="0">
                <a:solidFill>
                  <a:srgbClr val="D1D5DB"/>
                </a:solidFill>
                <a:effectLst/>
                <a:latin typeface="Söhne"/>
              </a:rPr>
              <a:t>不精准的数据：</a:t>
            </a:r>
          </a:p>
          <a:p>
            <a:pPr algn="l">
              <a:buFont typeface="Arial" panose="020B0604020202020204" pitchFamily="34" charset="0"/>
              <a:buChar char="•"/>
            </a:pPr>
            <a:r>
              <a:rPr lang="zh-CN" altLang="en-US" sz="2000" b="0" i="0" dirty="0">
                <a:solidFill>
                  <a:srgbClr val="D1D5DB"/>
                </a:solidFill>
                <a:effectLst/>
                <a:latin typeface="Söhne"/>
              </a:rPr>
              <a:t>数据点或观测值与实际或目标值存在较大偏差或误差。</a:t>
            </a:r>
          </a:p>
          <a:p>
            <a:pPr algn="l">
              <a:buFont typeface="Arial" panose="020B0604020202020204" pitchFamily="34" charset="0"/>
              <a:buChar char="•"/>
            </a:pPr>
            <a:r>
              <a:rPr lang="zh-CN" altLang="en-US" sz="2000" b="0" i="0" dirty="0">
                <a:solidFill>
                  <a:srgbClr val="D1D5DB"/>
                </a:solidFill>
                <a:effectLst/>
                <a:latin typeface="Söhne"/>
              </a:rPr>
              <a:t>数据的测量或采集过程可能存在不确定性或误差源。</a:t>
            </a:r>
          </a:p>
          <a:p>
            <a:pPr algn="l">
              <a:buFont typeface="Arial" panose="020B0604020202020204" pitchFamily="34" charset="0"/>
              <a:buChar char="•"/>
            </a:pPr>
            <a:r>
              <a:rPr lang="zh-CN" altLang="en-US" sz="2000" b="0" i="0" dirty="0">
                <a:solidFill>
                  <a:srgbClr val="D1D5DB"/>
                </a:solidFill>
                <a:effectLst/>
                <a:latin typeface="Söhne"/>
              </a:rPr>
              <a:t>数据中存在大量缺失值、异常值或噪音，使其整体准确性下降。</a:t>
            </a:r>
          </a:p>
          <a:p>
            <a:endParaRPr lang="zh-CN" alt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71993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将表中的每个数据点视为画作中的每一笔触。</a:t>
            </a:r>
          </a:p>
          <a:p>
            <a:r>
              <a:rPr lang="zh-CN" altLang="en-US" sz="900" dirty="0"/>
              <a:t>图一： 如果只有少许几笔，则这幅画会模糊，很难分辨它是什么。添加的笔触越多，画的轮廓就越清晰。</a:t>
            </a:r>
          </a:p>
          <a:p>
            <a:r>
              <a:rPr lang="zh-CN" altLang="en-US" sz="900" dirty="0"/>
              <a:t>图二：当笔触只是勉强足够时，就只能作出宽泛的判断。 这是不是我想游览的某个地方？ 画面看起来很明亮，那边似乎是清澈的河水 </a:t>
            </a:r>
            <a:r>
              <a:rPr lang="en-US" altLang="zh-CN" sz="900" dirty="0"/>
              <a:t>- </a:t>
            </a:r>
            <a:r>
              <a:rPr lang="zh-CN" altLang="en-US" sz="900" dirty="0"/>
              <a:t>是的，我是要去这里度假来着。</a:t>
            </a:r>
          </a:p>
          <a:p>
            <a:r>
              <a:rPr lang="zh-CN" altLang="en-US" sz="900" dirty="0"/>
              <a:t>图三：随着添加的数据增多，图片变得更为清晰，可以进行一些更具体的判断。 现在，你可以看到左河岸上的三个旅店。 并注意到近景中那家旅店的建筑特色。 你甚至可以选择留在三楼，因为风景优美。</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9573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我们已经探讨过数据科学如何使用名称（也称为类别或标签）和数字预测某个问题的答案的过程。 但这个问题并不指代任何问题；它必须是一个清晰具体的问题。</a:t>
            </a:r>
          </a:p>
          <a:p>
            <a:r>
              <a:rPr lang="zh-CN" altLang="en-US" sz="900" dirty="0"/>
              <a:t>模糊问题无法用名称或数字来回答， 必须是清晰具体的问题。</a:t>
            </a:r>
          </a:p>
          <a:p>
            <a:r>
              <a:rPr lang="zh-CN" altLang="en-US" sz="900" dirty="0"/>
              <a:t>想象一下，发现了一盏神灯，里面的精灵会如实地回答你问的任何问题。 但是这个精灵非常淘气，它会试图给出模糊混淆的回答，以免受错误的惩罚。 需要提出一个无懈可击的问题，阻止它的上述行为，迫使它只能告诉你想要知道的答案。</a:t>
            </a:r>
          </a:p>
          <a:p>
            <a:r>
              <a:rPr lang="zh-CN" altLang="en-US" sz="900" dirty="0"/>
              <a:t>如果问它一个模糊的问题，比如“我的股票接下来如何？”，精灵可能会回答，“价格会改变”， 答案是正确的，但没什么帮助。</a:t>
            </a:r>
          </a:p>
          <a:p>
            <a:r>
              <a:rPr lang="zh-CN" altLang="en-US" sz="900" dirty="0"/>
              <a:t>但是，如果提出一个清晰具体的问题，如“下周，我的股票售价如何？”，精灵便只能给出具体的回答，并预测售价</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01947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这些示例问题的答案称为目标。 </a:t>
            </a:r>
          </a:p>
          <a:p>
            <a:r>
              <a:rPr lang="zh-CN" altLang="en-US" sz="900" dirty="0"/>
              <a:t>目标是我们试图预测的未来数据点的相关信息，可以是类别或数字。</a:t>
            </a:r>
          </a:p>
          <a:p>
            <a:r>
              <a:rPr lang="zh-CN" altLang="en-US" sz="900" dirty="0"/>
              <a:t>如果没有任何目标数据，则需获取一些； 若没有目标数据，则无法回答问题。</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66964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有时可以改写问题，获得更有用的答案。</a:t>
            </a:r>
          </a:p>
          <a:p>
            <a:r>
              <a:rPr lang="zh-CN" altLang="en-US" sz="900" dirty="0"/>
              <a:t>问题“此数据指向 </a:t>
            </a:r>
            <a:r>
              <a:rPr lang="en-US" altLang="zh-CN" sz="900" dirty="0"/>
              <a:t>A </a:t>
            </a:r>
            <a:r>
              <a:rPr lang="zh-CN" altLang="en-US" sz="900" dirty="0"/>
              <a:t>还是 </a:t>
            </a:r>
            <a:r>
              <a:rPr lang="en-US" altLang="zh-CN" sz="900" dirty="0"/>
              <a:t>B</a:t>
            </a:r>
            <a:r>
              <a:rPr lang="zh-CN" altLang="en-US" sz="900" dirty="0"/>
              <a:t>？” 预测事物类别（或名称</a:t>
            </a:r>
            <a:r>
              <a:rPr lang="en-US" altLang="zh-CN" sz="900" dirty="0"/>
              <a:t>/</a:t>
            </a:r>
            <a:r>
              <a:rPr lang="zh-CN" altLang="en-US" sz="900" dirty="0"/>
              <a:t>标签）。 若要回答此问题，需要使用分类算法。</a:t>
            </a:r>
          </a:p>
          <a:p>
            <a:r>
              <a:rPr lang="zh-CN" altLang="en-US" sz="900" dirty="0"/>
              <a:t>问题“多少？” 或“数量？” 可对量进行预测。 若要回答此问题，需要使用回归算法。</a:t>
            </a:r>
          </a:p>
          <a:p>
            <a:r>
              <a:rPr lang="zh-CN" altLang="en-US" sz="900" dirty="0"/>
              <a:t>若要了解如何转换这些问题，让我们来看看这个问题：“读者最感兴趣的是哪个新闻故事？” 这要求从多种可能性中预测某个单一选择 </a:t>
            </a:r>
            <a:r>
              <a:rPr lang="en-US" altLang="zh-CN" sz="900" dirty="0"/>
              <a:t>- </a:t>
            </a:r>
            <a:r>
              <a:rPr lang="zh-CN" altLang="en-US" sz="900" dirty="0"/>
              <a:t>换句话说，“这是 </a:t>
            </a:r>
            <a:r>
              <a:rPr lang="en-US" altLang="zh-CN" sz="900" dirty="0"/>
              <a:t>A </a:t>
            </a:r>
            <a:r>
              <a:rPr lang="zh-CN" altLang="en-US" sz="900" dirty="0"/>
              <a:t>还是 </a:t>
            </a:r>
            <a:r>
              <a:rPr lang="en-US" altLang="zh-CN" sz="900" dirty="0"/>
              <a:t>B </a:t>
            </a:r>
            <a:r>
              <a:rPr lang="zh-CN" altLang="en-US" sz="900" dirty="0"/>
              <a:t>或 </a:t>
            </a:r>
            <a:r>
              <a:rPr lang="en-US" altLang="zh-CN" sz="900" dirty="0"/>
              <a:t>C </a:t>
            </a:r>
            <a:r>
              <a:rPr lang="zh-CN" altLang="en-US" sz="900" dirty="0"/>
              <a:t>或 </a:t>
            </a:r>
            <a:r>
              <a:rPr lang="en-US" altLang="zh-CN" sz="900" dirty="0"/>
              <a:t>D</a:t>
            </a:r>
            <a:r>
              <a:rPr lang="zh-CN" altLang="en-US" sz="900" dirty="0"/>
              <a:t>？” </a:t>
            </a:r>
            <a:r>
              <a:rPr lang="en-US" altLang="zh-CN" sz="900" dirty="0"/>
              <a:t>- </a:t>
            </a:r>
            <a:r>
              <a:rPr lang="zh-CN" altLang="en-US" sz="900" dirty="0"/>
              <a:t>这将使用分类算法。</a:t>
            </a:r>
          </a:p>
          <a:p>
            <a:r>
              <a:rPr lang="zh-CN" altLang="en-US" sz="900" dirty="0"/>
              <a:t>但是，如果将问题改写为“读者对该列表中每个故事的感兴趣度为多少？”，则这个问题可能更容易回答。 现在，可以给每篇文章一个数值分数，并可轻松确定最高分的文章。 这是将分类问题改写为回归问题或“多少”问题？</a:t>
            </a:r>
          </a:p>
          <a:p>
            <a:endParaRPr lang="en-US" sz="900" dirty="0"/>
          </a:p>
          <a:p>
            <a:pPr algn="l"/>
            <a:r>
              <a:rPr lang="zh-CN" altLang="en-US" sz="900" dirty="0">
                <a:gradFill>
                  <a:gsLst>
                    <a:gs pos="2917">
                      <a:schemeClr val="tx1"/>
                    </a:gs>
                    <a:gs pos="30000">
                      <a:schemeClr val="tx1"/>
                    </a:gs>
                  </a:gsLst>
                  <a:lin ang="5400000" scaled="0"/>
                </a:gradFill>
              </a:rPr>
              <a:t>提问方式是确定使用哪种算法提供答案的线索。</a:t>
            </a:r>
          </a:p>
          <a:p>
            <a:pPr algn="l"/>
            <a:r>
              <a:rPr lang="zh-CN" altLang="en-US" sz="900" dirty="0">
                <a:gradFill>
                  <a:gsLst>
                    <a:gs pos="2917">
                      <a:schemeClr val="tx1"/>
                    </a:gs>
                    <a:gs pos="30000">
                      <a:schemeClr val="tx1"/>
                    </a:gs>
                  </a:gsLst>
                  <a:lin ang="5400000" scaled="0"/>
                </a:gradFill>
              </a:rPr>
              <a:t>会发现某些算法系列（如上述新闻故事示例）是密切相关的。 可以通过重新制定问题，从而使用能提供最佳答案的算法。</a:t>
            </a:r>
          </a:p>
          <a:p>
            <a:pPr algn="l"/>
            <a:r>
              <a:rPr lang="zh-CN" altLang="en-US" sz="900" dirty="0">
                <a:gradFill>
                  <a:gsLst>
                    <a:gs pos="2917">
                      <a:schemeClr val="tx1"/>
                    </a:gs>
                    <a:gs pos="30000">
                      <a:schemeClr val="tx1"/>
                    </a:gs>
                  </a:gsLst>
                  <a:lin ang="5400000" scaled="0"/>
                </a:gradFill>
              </a:rPr>
              <a:t>但最重要的是，提出的问题必须尖锐（即可以用数据回答）。并确保拥有可解答该问题的适当数据。</a:t>
            </a:r>
          </a:p>
          <a:p>
            <a:pPr algn="l"/>
            <a:r>
              <a:rPr lang="zh-CN" altLang="en-US" sz="900" dirty="0">
                <a:gradFill>
                  <a:gsLst>
                    <a:gs pos="2917">
                      <a:schemeClr val="tx1"/>
                    </a:gs>
                    <a:gs pos="30000">
                      <a:schemeClr val="tx1"/>
                    </a:gs>
                  </a:gsLst>
                  <a:lin ang="5400000" scaled="0"/>
                </a:gradFill>
              </a:rPr>
              <a:t>我们已经探讨了一些有关如何提出可用数据回答的问题的基本原则。</a:t>
            </a:r>
          </a:p>
          <a:p>
            <a:endParaRPr lang="en-US" sz="9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77149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假设我要购买钻石。 我有一个从我祖母那继承的戒指，可放置 </a:t>
            </a:r>
            <a:r>
              <a:rPr lang="en-US" altLang="zh-CN" sz="900" dirty="0"/>
              <a:t>1.35 </a:t>
            </a:r>
            <a:r>
              <a:rPr lang="zh-CN" altLang="en-US" sz="900" dirty="0"/>
              <a:t>克拉的钻石，我想了解要花多少钱。 我带着笔记本和笔来到珠宝店，并记下当场所有钻石的价格和重量（以克拉为单位）。 从第一颗钻石开始 </a:t>
            </a:r>
            <a:r>
              <a:rPr lang="en-US" altLang="zh-CN" sz="900" dirty="0"/>
              <a:t>- 1.01 </a:t>
            </a:r>
            <a:r>
              <a:rPr lang="zh-CN" altLang="en-US" sz="900" dirty="0"/>
              <a:t>克拉，</a:t>
            </a:r>
            <a:r>
              <a:rPr lang="en-US" altLang="zh-CN" sz="900" dirty="0"/>
              <a:t>$7,366</a:t>
            </a:r>
            <a:r>
              <a:rPr lang="zh-CN" altLang="en-US" sz="900" dirty="0"/>
              <a:t>。</a:t>
            </a:r>
          </a:p>
          <a:p>
            <a:r>
              <a:rPr lang="zh-CN" altLang="en-US" sz="900" dirty="0"/>
              <a:t>现在我继续看，并记下商店中所有钻石的这些信息。</a:t>
            </a:r>
          </a:p>
          <a:p>
            <a:endParaRPr lang="en-US" dirty="0"/>
          </a:p>
          <a:p>
            <a:r>
              <a:rPr lang="zh-CN" altLang="en-US" sz="900" b="0" i="0" u="none" strike="noStrike" dirty="0">
                <a:effectLst/>
                <a:latin typeface="Segoe UI" panose="020B0502040204020203" pitchFamily="34" charset="0"/>
              </a:rPr>
              <a:t>请注意，我们的列表有两列。 每列有不同的属性 </a:t>
            </a:r>
            <a:r>
              <a:rPr lang="en-US" altLang="zh-CN" sz="900" b="0" i="0" u="none" strike="noStrike" dirty="0">
                <a:effectLst/>
                <a:latin typeface="Segoe UI" panose="020B0502040204020203" pitchFamily="34" charset="0"/>
              </a:rPr>
              <a:t>- </a:t>
            </a:r>
            <a:r>
              <a:rPr lang="zh-CN" altLang="en-US" sz="900" b="0" i="0" u="none" strike="noStrike" dirty="0">
                <a:effectLst/>
                <a:latin typeface="Segoe UI" panose="020B0502040204020203" pitchFamily="34" charset="0"/>
              </a:rPr>
              <a:t>克拉数和价格 </a:t>
            </a:r>
            <a:r>
              <a:rPr lang="en-US" altLang="zh-CN" sz="900" b="0" i="0" u="none" strike="noStrike" dirty="0">
                <a:effectLst/>
                <a:latin typeface="Segoe UI" panose="020B0502040204020203" pitchFamily="34" charset="0"/>
              </a:rPr>
              <a:t>- </a:t>
            </a:r>
            <a:r>
              <a:rPr lang="zh-CN" altLang="en-US" sz="900" b="0" i="0" u="none" strike="noStrike" dirty="0">
                <a:effectLst/>
                <a:latin typeface="Segoe UI" panose="020B0502040204020203" pitchFamily="34" charset="0"/>
              </a:rPr>
              <a:t>每一行则代表单个钻石的单个数据点。</a:t>
            </a:r>
          </a:p>
          <a:p>
            <a:r>
              <a:rPr lang="zh-CN" altLang="en-US" sz="900" b="0" i="0" u="none" strike="noStrike" dirty="0">
                <a:effectLst/>
                <a:latin typeface="Segoe UI" panose="020B0502040204020203" pitchFamily="34" charset="0"/>
              </a:rPr>
              <a:t>我们实际上已在此处创建了一个较小数据集 </a:t>
            </a:r>
            <a:r>
              <a:rPr lang="en-US" altLang="zh-CN" sz="900" b="0" i="0" u="none" strike="noStrike" dirty="0">
                <a:effectLst/>
                <a:latin typeface="Segoe UI" panose="020B0502040204020203" pitchFamily="34" charset="0"/>
              </a:rPr>
              <a:t>- </a:t>
            </a:r>
            <a:r>
              <a:rPr lang="zh-CN" altLang="en-US" sz="900" b="0" i="0" u="none" strike="noStrike" dirty="0">
                <a:effectLst/>
                <a:latin typeface="Segoe UI" panose="020B0502040204020203" pitchFamily="34" charset="0"/>
              </a:rPr>
              <a:t>一个表。 请注意，它满足我们的质量标准：</a:t>
            </a:r>
          </a:p>
          <a:p>
            <a:pPr marL="342900" indent="-342900">
              <a:buFont typeface="Arial" panose="020B0604020202020204" pitchFamily="34" charset="0"/>
              <a:buChar char="•"/>
            </a:pPr>
            <a:r>
              <a:rPr lang="zh-CN" altLang="en-US" sz="900" b="0" i="0" u="none" strike="noStrike" dirty="0">
                <a:effectLst/>
                <a:latin typeface="Segoe UI" panose="020B0502040204020203" pitchFamily="34" charset="0"/>
              </a:rPr>
              <a:t>数据是“相关的” </a:t>
            </a:r>
            <a:r>
              <a:rPr lang="en-US" altLang="zh-CN" sz="900" b="0" i="0" u="none" strike="noStrike" dirty="0">
                <a:effectLst/>
                <a:latin typeface="Segoe UI" panose="020B0502040204020203" pitchFamily="34" charset="0"/>
              </a:rPr>
              <a:t>- </a:t>
            </a:r>
            <a:r>
              <a:rPr lang="zh-CN" altLang="en-US" sz="900" b="0" i="0" u="none" strike="noStrike" dirty="0">
                <a:effectLst/>
                <a:latin typeface="Segoe UI" panose="020B0502040204020203" pitchFamily="34" charset="0"/>
              </a:rPr>
              <a:t>重量肯定与价格相关</a:t>
            </a:r>
          </a:p>
          <a:p>
            <a:pPr marL="342900" indent="-342900">
              <a:buFont typeface="Arial" panose="020B0604020202020204" pitchFamily="34" charset="0"/>
              <a:buChar char="•"/>
            </a:pPr>
            <a:r>
              <a:rPr lang="zh-CN" altLang="en-US" sz="900" b="0" i="0" u="none" strike="noStrike" dirty="0">
                <a:effectLst/>
                <a:latin typeface="Segoe UI" panose="020B0502040204020203" pitchFamily="34" charset="0"/>
              </a:rPr>
              <a:t>数据是“准确的” </a:t>
            </a:r>
            <a:r>
              <a:rPr lang="en-US" altLang="zh-CN" sz="900" b="0" i="0" u="none" strike="noStrike" dirty="0">
                <a:effectLst/>
                <a:latin typeface="Segoe UI" panose="020B0502040204020203" pitchFamily="34" charset="0"/>
              </a:rPr>
              <a:t>- </a:t>
            </a:r>
            <a:r>
              <a:rPr lang="zh-CN" altLang="en-US" sz="900" b="0" i="0" u="none" strike="noStrike" dirty="0">
                <a:effectLst/>
                <a:latin typeface="Segoe UI" panose="020B0502040204020203" pitchFamily="34" charset="0"/>
              </a:rPr>
              <a:t>我们核实了两次记下的价格</a:t>
            </a:r>
          </a:p>
          <a:p>
            <a:pPr marL="342900" indent="-342900">
              <a:buFont typeface="Arial" panose="020B0604020202020204" pitchFamily="34" charset="0"/>
              <a:buChar char="•"/>
            </a:pPr>
            <a:r>
              <a:rPr lang="zh-CN" altLang="en-US" sz="900" b="0" i="0" u="none" strike="noStrike" dirty="0">
                <a:effectLst/>
                <a:latin typeface="Segoe UI" panose="020B0502040204020203" pitchFamily="34" charset="0"/>
              </a:rPr>
              <a:t>数据是“连续的” </a:t>
            </a:r>
            <a:r>
              <a:rPr lang="en-US" altLang="zh-CN" sz="900" b="0" i="0" u="none" strike="noStrike" dirty="0">
                <a:effectLst/>
                <a:latin typeface="Segoe UI" panose="020B0502040204020203" pitchFamily="34" charset="0"/>
              </a:rPr>
              <a:t>- </a:t>
            </a:r>
            <a:r>
              <a:rPr lang="zh-CN" altLang="en-US" sz="900" b="0" i="0" u="none" strike="noStrike" dirty="0">
                <a:effectLst/>
                <a:latin typeface="Segoe UI" panose="020B0502040204020203" pitchFamily="34" charset="0"/>
              </a:rPr>
              <a:t>这两列中均没有空格</a:t>
            </a:r>
          </a:p>
          <a:p>
            <a:pPr marL="342900" indent="-342900">
              <a:buFont typeface="Arial" panose="020B0604020202020204" pitchFamily="34" charset="0"/>
              <a:buChar char="•"/>
            </a:pPr>
            <a:r>
              <a:rPr lang="zh-CN" altLang="en-US" sz="900" b="0" i="0" u="none" strike="noStrike" dirty="0">
                <a:effectLst/>
                <a:latin typeface="Segoe UI" panose="020B0502040204020203" pitchFamily="34" charset="0"/>
              </a:rPr>
              <a:t>而且可以看到，现在有“足够的”数据来回答我们的问题</a:t>
            </a:r>
          </a:p>
          <a:p>
            <a:pPr algn="l"/>
            <a:endParaRPr lang="en-US" sz="900" dirty="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77162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5/12/2023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81249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我们首先绘制水平数字线（叫做轴），用图表表示重量。 重量的范围是 </a:t>
            </a:r>
            <a:r>
              <a:rPr lang="en-US" altLang="zh-CN" sz="900" dirty="0"/>
              <a:t>0 </a:t>
            </a:r>
            <a:r>
              <a:rPr lang="zh-CN" altLang="en-US" sz="900" dirty="0"/>
              <a:t>到 </a:t>
            </a:r>
            <a:r>
              <a:rPr lang="en-US" altLang="zh-CN" sz="900" dirty="0"/>
              <a:t>2</a:t>
            </a:r>
            <a:r>
              <a:rPr lang="zh-CN" altLang="en-US" sz="900" dirty="0"/>
              <a:t>，因此我们绘制一条包括此范围的线，并在每半克拉处做标记。</a:t>
            </a:r>
          </a:p>
          <a:p>
            <a:r>
              <a:rPr lang="zh-CN" altLang="en-US" sz="900" dirty="0"/>
              <a:t>接下来，绘制纵轴记录价格，并将其与水平重量轴联系起来。 纵轴以美元为单位。 现在我们有了一组坐标轴。</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9382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接下来获取数据并将其转换为散点图。 这是一种可视化数字数据集的好方法。</a:t>
            </a:r>
          </a:p>
          <a:p>
            <a:endParaRPr lang="zh-CN" altLang="en-US" sz="900" dirty="0"/>
          </a:p>
          <a:p>
            <a:r>
              <a:rPr lang="zh-CN" altLang="en-US" sz="900" dirty="0"/>
              <a:t>对于第一个数据点，我们盯住 </a:t>
            </a:r>
            <a:r>
              <a:rPr lang="en-US" altLang="zh-CN" sz="900" dirty="0"/>
              <a:t>1.01 </a:t>
            </a:r>
            <a:r>
              <a:rPr lang="zh-CN" altLang="en-US" sz="900" dirty="0"/>
              <a:t>克拉的纵向线。 然后盯住 </a:t>
            </a:r>
            <a:r>
              <a:rPr lang="en-US" altLang="zh-CN" sz="900" dirty="0"/>
              <a:t>$7,366 </a:t>
            </a:r>
            <a:r>
              <a:rPr lang="zh-CN" altLang="en-US" sz="900" dirty="0"/>
              <a:t>的水平线。 在它们相交的位置描点。 这代表第一颗钻石。</a:t>
            </a:r>
          </a:p>
          <a:p>
            <a:endParaRPr lang="zh-CN" altLang="en-US" sz="900" dirty="0"/>
          </a:p>
          <a:p>
            <a:r>
              <a:rPr lang="zh-CN" altLang="en-US" sz="900" dirty="0"/>
              <a:t>现在为列表中的每颗钻石执行此操作。 完成后即可得到：多个点，每个点对应一颗钻石。</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48639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如果现在看这些点和重合的部分，这个集合看起来就像一条粗大、模糊的线。 我们可以使用记号笔绘制一条直线。</a:t>
            </a:r>
          </a:p>
          <a:p>
            <a:r>
              <a:rPr lang="zh-CN" altLang="en-US" sz="900" dirty="0"/>
              <a:t>绘制完这条线便创建了一个“模型”。 将它视为真实的模型并制作简化的动画版本。 现在的卡通版是错误的，因为线没有连接所有数据点。 但这是有用的简化方法</a:t>
            </a:r>
          </a:p>
          <a:p>
            <a:endParaRPr lang="en-US" dirty="0"/>
          </a:p>
          <a:p>
            <a:pPr algn="l"/>
            <a:r>
              <a:rPr lang="zh-CN" altLang="en-US" sz="900" dirty="0">
                <a:gradFill>
                  <a:gsLst>
                    <a:gs pos="2917">
                      <a:schemeClr val="tx1"/>
                    </a:gs>
                    <a:gs pos="30000">
                      <a:schemeClr val="tx1"/>
                    </a:gs>
                  </a:gsLst>
                  <a:lin ang="5400000" scaled="0"/>
                </a:gradFill>
              </a:rPr>
              <a:t>所有点未准确落在线上是可以接受的。 数据科学家将此解释为：有模型，就会有线 </a:t>
            </a:r>
            <a:r>
              <a:rPr lang="en-US" altLang="zh-CN" sz="900" dirty="0">
                <a:gradFill>
                  <a:gsLst>
                    <a:gs pos="2917">
                      <a:schemeClr val="tx1"/>
                    </a:gs>
                    <a:gs pos="30000">
                      <a:schemeClr val="tx1"/>
                    </a:gs>
                  </a:gsLst>
                  <a:lin ang="5400000" scaled="0"/>
                </a:gradFill>
              </a:rPr>
              <a:t>- </a:t>
            </a:r>
            <a:r>
              <a:rPr lang="zh-CN" altLang="en-US" sz="900" dirty="0">
                <a:gradFill>
                  <a:gsLst>
                    <a:gs pos="2917">
                      <a:schemeClr val="tx1"/>
                    </a:gs>
                    <a:gs pos="30000">
                      <a:schemeClr val="tx1"/>
                    </a:gs>
                  </a:gsLst>
                  <a:lin ang="5400000" scaled="0"/>
                </a:gradFill>
              </a:rPr>
              <a:t>因此每个点都有一些与之关联的干扰或方差。 存在潜在的完美关系，同时也存在增加干扰和不确定性的真实世界。</a:t>
            </a:r>
          </a:p>
          <a:p>
            <a:pPr algn="l"/>
            <a:endParaRPr lang="zh-CN" altLang="en-US" sz="900" dirty="0">
              <a:gradFill>
                <a:gsLst>
                  <a:gs pos="2917">
                    <a:schemeClr val="tx1"/>
                  </a:gs>
                  <a:gs pos="30000">
                    <a:schemeClr val="tx1"/>
                  </a:gs>
                </a:gsLst>
                <a:lin ang="5400000" scaled="0"/>
              </a:gradFill>
            </a:endParaRPr>
          </a:p>
          <a:p>
            <a:pPr algn="l"/>
            <a:r>
              <a:rPr lang="zh-CN" altLang="en-US" sz="900" dirty="0">
                <a:gradFill>
                  <a:gsLst>
                    <a:gs pos="2917">
                      <a:schemeClr val="tx1"/>
                    </a:gs>
                    <a:gs pos="30000">
                      <a:schemeClr val="tx1"/>
                    </a:gs>
                  </a:gsLst>
                  <a:lin ang="5400000" scaled="0"/>
                </a:gradFill>
              </a:rPr>
              <a:t>因为我们正在尝试回答“多少钱？”的问题，因此这就是一种“回归”。 而我们使用的是直线，因此它又是“线性回归”。</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54322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590157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这一部分需要准备笔记</a:t>
            </a:r>
            <a:br>
              <a:rPr lang="en-US" altLang="zh-CN" dirty="0"/>
            </a:br>
            <a:r>
              <a:rPr lang="en-US" altLang="zh-CN" dirty="0"/>
              <a:t>Azure </a:t>
            </a:r>
            <a:r>
              <a:rPr lang="zh-CN" altLang="en-US" dirty="0"/>
              <a:t>是微软的云计算平台，为用户提供算力、存储等资源，其中也包括机器学习服务。</a:t>
            </a:r>
            <a:endParaRPr lang="en-US" altLang="zh-CN" dirty="0"/>
          </a:p>
          <a:p>
            <a:r>
              <a:rPr lang="zh-CN" altLang="en-US" dirty="0"/>
              <a:t>提供多种机器学习服务，依次介绍：</a:t>
            </a:r>
            <a:endParaRPr lang="en-US" altLang="zh-CN" dirty="0"/>
          </a:p>
          <a:p>
            <a:pPr marL="171450" indent="-171450">
              <a:buFontTx/>
              <a:buChar char="-"/>
            </a:pPr>
            <a:r>
              <a:rPr lang="zh-CN" altLang="en-US" dirty="0"/>
              <a:t>自动化机器学习</a:t>
            </a:r>
            <a:endParaRPr lang="en-US" altLang="zh-CN" dirty="0"/>
          </a:p>
          <a:p>
            <a:pPr marL="171450" indent="-171450">
              <a:buFontTx/>
              <a:buChar char="-"/>
            </a:pPr>
            <a:r>
              <a:rPr lang="zh-CN" altLang="en-US" dirty="0"/>
              <a:t>机器学习设计器</a:t>
            </a:r>
            <a:endParaRPr lang="en-US" altLang="zh-CN" dirty="0"/>
          </a:p>
          <a:p>
            <a:pPr marL="171450" indent="-171450">
              <a:buFontTx/>
              <a:buChar char="-"/>
            </a:pPr>
            <a:r>
              <a:rPr lang="en-US" altLang="zh-CN" dirty="0"/>
              <a:t>Notebooks</a:t>
            </a:r>
          </a:p>
          <a:p>
            <a:pPr marL="171450" indent="-171450">
              <a:buFontTx/>
              <a:buChar char="-"/>
            </a:pPr>
            <a:r>
              <a:rPr lang="zh-CN" altLang="en-US" dirty="0"/>
              <a:t>分析解释模型</a:t>
            </a:r>
            <a:endParaRPr lang="en-US" altLang="zh-CN" dirty="0"/>
          </a:p>
          <a:p>
            <a:pPr marL="171450" indent="-171450">
              <a:buFontTx/>
              <a:buChar char="-"/>
            </a:pPr>
            <a:r>
              <a:rPr lang="zh-CN" altLang="en-US" dirty="0"/>
              <a:t>部署模型</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232736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61082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数据集介绍</a:t>
            </a:r>
            <a:endParaRPr lang="en-US" altLang="zh-CN" dirty="0"/>
          </a:p>
          <a:p>
            <a:r>
              <a:rPr lang="zh-CN" altLang="en-US" dirty="0"/>
              <a:t>收集了成年人的健康数据，包括性别、年龄、</a:t>
            </a:r>
            <a:r>
              <a:rPr lang="en-US" altLang="zh-CN" dirty="0"/>
              <a:t>BMI</a:t>
            </a:r>
            <a:r>
              <a:rPr lang="zh-CN" altLang="en-US" dirty="0"/>
              <a:t>指数、是否患有心脏病，妊娠次数，舒张压，，肱三头肌皮褶厚度，血清素水平，血糖水平，糖尿病谱系，以及是否患有糖尿病。医生们认为，这些指标对糖尿病检测有影响。</a:t>
            </a:r>
            <a:endParaRPr lang="en-US" altLang="zh-CN" dirty="0"/>
          </a:p>
          <a:p>
            <a:r>
              <a:rPr lang="zh-CN" altLang="en-US" dirty="0"/>
              <a:t>介绍一下每一列的属性（数值、布尔、字符串），字符串类型其实对应的是几种分类，可以将这些分类替换为数字</a:t>
            </a:r>
            <a:r>
              <a:rPr lang="en-US" altLang="zh-CN" dirty="0"/>
              <a:t>1,2,3,…</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101411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解释管道的含义</a:t>
            </a:r>
          </a:p>
        </p:txBody>
      </p:sp>
      <p:sp>
        <p:nvSpPr>
          <p:cNvPr id="4" name="页眉占位符 3"/>
          <p:cNvSpPr>
            <a:spLocks noGrp="1"/>
          </p:cNvSpPr>
          <p:nvPr>
            <p:ph type="hdr" sz="quarter"/>
          </p:nvPr>
        </p:nvSpPr>
        <p:spPr/>
        <p:txBody>
          <a:bodyPr/>
          <a:lstStyle/>
          <a:p>
            <a:endParaRPr lang="en-US" dirty="0"/>
          </a:p>
        </p:txBody>
      </p:sp>
      <p:sp>
        <p:nvSpPr>
          <p:cNvPr id="5" name="页脚占位符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375889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zh-CN" altLang="en-US" sz="900" dirty="0"/>
              <a:t>你也许不知道，但机器学习就在你身边。当你把查询信息输入</a:t>
            </a:r>
            <a:r>
              <a:rPr lang="zh-CN" altLang="en-US" sz="900" dirty="0">
                <a:solidFill>
                  <a:srgbClr val="037BDA"/>
                </a:solidFill>
              </a:rPr>
              <a:t>搜索引擎</a:t>
            </a:r>
            <a:r>
              <a:rPr lang="zh-CN" altLang="en-US" sz="900" dirty="0"/>
              <a:t>时，它确定该向你显示哪些搜索结果（包括显示哪些广告）。当你打开</a:t>
            </a:r>
            <a:r>
              <a:rPr lang="zh-CN" altLang="en-US" sz="900" dirty="0">
                <a:solidFill>
                  <a:srgbClr val="037BDA"/>
                </a:solidFill>
              </a:rPr>
              <a:t>邮箱</a:t>
            </a:r>
            <a:r>
              <a:rPr lang="zh-CN" altLang="en-US" sz="900" dirty="0"/>
              <a:t>时，大部分垃圾邮件你无法看到，因为计算机已经把这些垃圾邮件过滤了。当你调戏</a:t>
            </a:r>
            <a:r>
              <a:rPr lang="zh-CN" altLang="en-US" sz="900" dirty="0">
                <a:solidFill>
                  <a:srgbClr val="037BDA"/>
                </a:solidFill>
              </a:rPr>
              <a:t>小爱同学</a:t>
            </a:r>
            <a:r>
              <a:rPr lang="zh-CN" altLang="en-US" sz="900" dirty="0"/>
              <a:t>或</a:t>
            </a:r>
            <a:r>
              <a:rPr lang="en-US" altLang="zh-CN" sz="900" dirty="0">
                <a:solidFill>
                  <a:srgbClr val="037BDA"/>
                </a:solidFill>
              </a:rPr>
              <a:t>Siri</a:t>
            </a:r>
            <a:r>
              <a:rPr lang="zh-CN" altLang="en-US" sz="900" dirty="0"/>
              <a:t>等智能助理时，机器学习会识别语音内容并做出相应动作。登录</a:t>
            </a:r>
            <a:r>
              <a:rPr lang="zh-CN" altLang="en-US" sz="900" dirty="0">
                <a:solidFill>
                  <a:srgbClr val="037BDA"/>
                </a:solidFill>
              </a:rPr>
              <a:t>淘宝</a:t>
            </a:r>
            <a:r>
              <a:rPr lang="zh-CN" altLang="en-US" sz="900" dirty="0"/>
              <a:t>购买一本书，或登录</a:t>
            </a:r>
            <a:r>
              <a:rPr lang="en-US" altLang="zh-CN" sz="900" dirty="0" err="1">
                <a:solidFill>
                  <a:srgbClr val="037BDA"/>
                </a:solidFill>
              </a:rPr>
              <a:t>Bilibili</a:t>
            </a:r>
            <a:r>
              <a:rPr lang="zh-CN" altLang="en-US" sz="900" dirty="0"/>
              <a:t>观看视频，机器学习系统会推荐一些你可能喜欢的产品。</a:t>
            </a:r>
            <a:r>
              <a:rPr lang="zh-CN" altLang="en-US" sz="900" dirty="0">
                <a:solidFill>
                  <a:srgbClr val="037BDA"/>
                </a:solidFill>
              </a:rPr>
              <a:t>抖音</a:t>
            </a:r>
            <a:r>
              <a:rPr lang="zh-CN" altLang="en-US" sz="900" dirty="0"/>
              <a:t>利用机器学习决定该向你展示哪些更新，</a:t>
            </a:r>
            <a:r>
              <a:rPr lang="zh-CN" altLang="en-US" sz="900" dirty="0">
                <a:solidFill>
                  <a:srgbClr val="037BDA"/>
                </a:solidFill>
              </a:rPr>
              <a:t>小红书</a:t>
            </a:r>
            <a:r>
              <a:rPr lang="zh-CN" altLang="en-US" sz="900" dirty="0"/>
              <a:t>也同样会决定显示哪些文章。你使用计算机的任何时候，都有可能涉及机器学习。</a:t>
            </a:r>
          </a:p>
          <a:p>
            <a:pPr indent="457200"/>
            <a:r>
              <a:rPr lang="zh-CN" altLang="en-US" sz="900" dirty="0"/>
              <a:t>传统上认为，让计算机完成某件事情的唯一方法（从把两个数相加到驾驶飞机），就是非常详细地记录某个算法并解释其如何运行。但机器学习算法就不一样：通过从数据中推断，它们自己会弄明白做事方法。掌握的数据越多，它们的工作就越顺利。</a:t>
            </a:r>
            <a:r>
              <a:rPr lang="zh-CN" altLang="en-US" sz="900" dirty="0">
                <a:solidFill>
                  <a:srgbClr val="0070C0"/>
                </a:solidFill>
                <a:latin typeface="+mj-ea"/>
                <a:ea typeface="+mj-ea"/>
              </a:rPr>
              <a:t>现在我们不用给计算机编程，它们自己给自己编程。</a:t>
            </a:r>
          </a:p>
          <a:p>
            <a:pPr indent="457200"/>
            <a:r>
              <a:rPr lang="zh-CN" altLang="en-US" sz="900" dirty="0"/>
              <a:t>机器学习不仅存在于网络空间，它还存在于你每天的生活中：从你醒来到入睡，每时每刻无所不在。</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62077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这个故事改选自机器学习科普书</a:t>
            </a:r>
            <a:r>
              <a:rPr lang="en-US" altLang="zh-CN" dirty="0"/>
              <a:t>《</a:t>
            </a:r>
            <a:r>
              <a:rPr lang="zh-CN" altLang="en-US" dirty="0"/>
              <a:t>终极算法</a:t>
            </a:r>
            <a:r>
              <a:rPr lang="en-US" altLang="zh-CN" dirty="0"/>
              <a:t>》</a:t>
            </a:r>
            <a:r>
              <a:rPr lang="zh-CN" altLang="en-US" dirty="0"/>
              <a:t>，作者是佩德罗</a:t>
            </a:r>
            <a:r>
              <a:rPr lang="en-US" altLang="zh-CN" dirty="0"/>
              <a:t>·</a:t>
            </a:r>
            <a:r>
              <a:rPr lang="zh-CN" altLang="en-US" dirty="0"/>
              <a:t>多明戈斯。</a:t>
            </a:r>
            <a:endParaRPr lang="en-US" altLang="zh-CN" dirty="0"/>
          </a:p>
          <a:p>
            <a:r>
              <a:rPr lang="zh-CN" altLang="en-US" dirty="0"/>
              <a:t>这个故事还有下文，感兴趣的朋友可以前去阅读。微信读书上就可以免费阅读。</a:t>
            </a:r>
            <a:endParaRPr lang="en-US" altLang="zh-CN" dirty="0"/>
          </a:p>
          <a:p>
            <a:endParaRPr lang="en-US" altLang="zh-CN" dirty="0"/>
          </a:p>
          <a:p>
            <a:endParaRPr lang="en-US" altLang="zh-CN" dirty="0"/>
          </a:p>
          <a:p>
            <a:r>
              <a:rPr lang="zh-CN" altLang="en-US" dirty="0"/>
              <a:t>这个故事来源于机器学习科普书</a:t>
            </a:r>
            <a:r>
              <a:rPr lang="en-US" altLang="zh-CN" dirty="0"/>
              <a:t>《</a:t>
            </a:r>
            <a:r>
              <a:rPr lang="zh-CN" altLang="en-US" dirty="0"/>
              <a:t>终极算法</a:t>
            </a:r>
            <a:r>
              <a:rPr lang="en-US" altLang="zh-CN" dirty="0"/>
              <a:t>》</a:t>
            </a:r>
            <a:r>
              <a:rPr lang="zh-CN" altLang="en-US" dirty="0"/>
              <a:t>，作者是华盛顿大学的佩德罗。</a:t>
            </a:r>
            <a:endParaRPr lang="en-US" altLang="zh-C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85883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机器学习算法主要是用</a:t>
            </a:r>
            <a:r>
              <a:rPr lang="en-US" altLang="zh-CN" dirty="0"/>
              <a:t>Python</a:t>
            </a:r>
            <a:r>
              <a:rPr lang="zh-CN" altLang="en-US" dirty="0"/>
              <a:t>或</a:t>
            </a:r>
            <a:r>
              <a:rPr lang="en-US" altLang="zh-CN" dirty="0"/>
              <a:t>R</a:t>
            </a:r>
            <a:r>
              <a:rPr lang="zh-CN" altLang="en-US" dirty="0"/>
              <a:t>语言实现的。</a:t>
            </a:r>
            <a:r>
              <a:rPr lang="en-US" altLang="zh-CN" dirty="0"/>
              <a:t>Python</a:t>
            </a:r>
            <a:r>
              <a:rPr lang="zh-CN" altLang="en-US" dirty="0"/>
              <a:t>中</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69896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b="0" i="0" u="none" strike="noStrike" dirty="0">
                <a:effectLst/>
                <a:latin typeface="Segoe UI" panose="020B0502040204020203" pitchFamily="34" charset="0"/>
              </a:rPr>
              <a:t>数据科学知识的挺广博的，因此这里只简单介绍一些基础知识，不会涉及任何公式或计算机编程专业术语。</a:t>
            </a:r>
          </a:p>
          <a:p>
            <a:endParaRPr lang="en-US" dirty="0"/>
          </a:p>
          <a:p>
            <a:pPr algn="l"/>
            <a:r>
              <a:rPr lang="zh-CN" altLang="en-US" sz="900" dirty="0">
                <a:gradFill>
                  <a:gsLst>
                    <a:gs pos="2917">
                      <a:schemeClr val="tx1"/>
                    </a:gs>
                    <a:gs pos="30000">
                      <a:schemeClr val="tx1"/>
                    </a:gs>
                  </a:gsLst>
                  <a:lin ang="5400000" scaled="0"/>
                </a:gradFill>
              </a:rPr>
              <a:t>以上每个问题都由单独系列的机器学习方法（称为算法）回答。</a:t>
            </a:r>
          </a:p>
          <a:p>
            <a:pPr algn="l"/>
            <a:r>
              <a:rPr lang="zh-CN" altLang="en-US" sz="900" dirty="0">
                <a:gradFill>
                  <a:gsLst>
                    <a:gs pos="2917">
                      <a:schemeClr val="tx1"/>
                    </a:gs>
                    <a:gs pos="30000">
                      <a:schemeClr val="tx1"/>
                    </a:gs>
                  </a:gsLst>
                  <a:lin ang="5400000" scaled="0"/>
                </a:gradFill>
              </a:rPr>
              <a:t>将算法视为配方，数据视为成分可帮助理解。 算法告知如何组合以及混合数据以获取答案。 计算机如同搅拌机。 它们可快速完成算法的大部分繁琐工作。</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5565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900" dirty="0"/>
              <a:t>上面的问题还可进行改述，来包括两个以上的选项：这是 </a:t>
            </a:r>
            <a:r>
              <a:rPr lang="en-US" altLang="zh-CN" sz="900" dirty="0"/>
              <a:t>A</a:t>
            </a:r>
            <a:r>
              <a:rPr lang="zh-CN" altLang="en-US" sz="900" dirty="0"/>
              <a:t>、</a:t>
            </a:r>
            <a:r>
              <a:rPr lang="en-US" altLang="zh-CN" sz="900" dirty="0"/>
              <a:t>B</a:t>
            </a:r>
            <a:r>
              <a:rPr lang="zh-CN" altLang="en-US" sz="900" dirty="0"/>
              <a:t>、</a:t>
            </a:r>
            <a:r>
              <a:rPr lang="en-US" altLang="zh-CN" sz="900" dirty="0"/>
              <a:t>C </a:t>
            </a:r>
            <a:r>
              <a:rPr lang="zh-CN" altLang="en-US" sz="900" dirty="0"/>
              <a:t>还是 </a:t>
            </a:r>
            <a:r>
              <a:rPr lang="en-US" altLang="zh-CN" sz="900" dirty="0"/>
              <a:t>D</a:t>
            </a:r>
            <a:r>
              <a:rPr lang="zh-CN" altLang="en-US" sz="900" dirty="0"/>
              <a:t>等？ 这称为多类分类，当有多个或数千个可能的答案时很有用。 多类分类选择可能性最大的一个答案。</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45488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900" dirty="0"/>
              <a:t>信用卡的监管就是异常检测的典型应用。 信用卡公司分析购买模式，使他们可提醒用户可能的欺诈行为。 “异常”费用可能是在一家通常不会去购物的商店购物时，或购买非常昂贵的物品时所产生的费用。</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sz="9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900" dirty="0"/>
              <a:t>异常检测标志意外或异常事件或行为， 它会提供在何处查找问题的线索。</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9889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t>最后两个问题高级题更一点。</a:t>
            </a:r>
          </a:p>
          <a:p>
            <a:r>
              <a:rPr lang="zh-CN" altLang="en-US" sz="900" dirty="0"/>
              <a:t>有时希望了解数据集的结构 </a:t>
            </a:r>
            <a:r>
              <a:rPr lang="en-US" altLang="zh-CN" sz="900" dirty="0"/>
              <a:t>- </a:t>
            </a:r>
            <a:r>
              <a:rPr lang="zh-CN" altLang="en-US" sz="900" dirty="0"/>
              <a:t>组织方式为何？ 对于此问题，并没有已经知道结果的示例。</a:t>
            </a:r>
          </a:p>
          <a:p>
            <a:r>
              <a:rPr lang="zh-CN" altLang="en-US" sz="900" dirty="0"/>
              <a:t>可通过多种方法梳理出数据结构。 其中一种方法就是聚类分析。</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5/12/2023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33975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gif"/><Relationship Id="rId4" Type="http://schemas.openxmlformats.org/officeDocument/2006/relationships/image" Target="../media/image12.gif"/></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8.png"/><Relationship Id="rId18" Type="http://schemas.openxmlformats.org/officeDocument/2006/relationships/hyperlink" Target="http://yacineyakoubi-blog.com/tag/microsoft-azure/" TargetMode="External"/><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hyperlink" Target="https://en.wikipedia.org/wiki/Project_Jupyter" TargetMode="External"/><Relationship Id="rId17" Type="http://schemas.openxmlformats.org/officeDocument/2006/relationships/image" Target="../media/image62.png"/><Relationship Id="rId2" Type="http://schemas.openxmlformats.org/officeDocument/2006/relationships/notesSlide" Target="../notesSlides/notesSlide24.xml"/><Relationship Id="rId16" Type="http://schemas.openxmlformats.org/officeDocument/2006/relationships/image" Target="../media/image61.svg"/><Relationship Id="rId1" Type="http://schemas.openxmlformats.org/officeDocument/2006/relationships/slideLayout" Target="../slideLayouts/slideLayout11.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0.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5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4.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training/paths/create-no-code-predictive-models-azure-machine-learning/?wt.mc_id=studentamb_157723" TargetMode="External"/><Relationship Id="rId2" Type="http://schemas.openxmlformats.org/officeDocument/2006/relationships/hyperlink" Target="https://learn.microsoft.com/training/paths/understand-machine-learning/?wt.mc_id=studentamb_157723" TargetMode="External"/><Relationship Id="rId1" Type="http://schemas.openxmlformats.org/officeDocument/2006/relationships/slideLayout" Target="../slideLayouts/slideLayout11.xml"/><Relationship Id="rId5" Type="http://schemas.openxmlformats.org/officeDocument/2006/relationships/hyperlink" Target="https://learn.microsoft.com/training/paths/explore-natural-language-processing/?wt.mc_id=studentamb_157723" TargetMode="External"/><Relationship Id="rId4" Type="http://schemas.openxmlformats.org/officeDocument/2006/relationships/hyperlink" Target="https://learn.microsoft.com/training/paths/explore-computer-vision-microsoft-azure/?wt.mc_id=studentamb_157723"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zh-cn/users/globalazure/collections/4wx0toox2m0r50" TargetMode="External"/><Relationship Id="rId2" Type="http://schemas.openxmlformats.org/officeDocument/2006/relationships/hyperlink" Target="https://learn.microsoft.com/zh-cn/certifications/exams/az-900/" TargetMode="Externa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azure.microsoft.com/zh-cn/free/students/"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education.github.com/pack" TargetMode="Externa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globalazure.net/sponsors/2023" TargetMode="Externa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13D4571A-F1D7-5048-D125-456A47BD3023}"/>
              </a:ext>
            </a:extLst>
          </p:cNvPr>
          <p:cNvPicPr>
            <a:picLocks noChangeAspect="1"/>
          </p:cNvPicPr>
          <p:nvPr/>
        </p:nvPicPr>
        <p:blipFill>
          <a:blip r:embed="rId3"/>
          <a:stretch>
            <a:fillRect/>
          </a:stretch>
        </p:blipFill>
        <p:spPr>
          <a:xfrm>
            <a:off x="-2239129" y="4343751"/>
            <a:ext cx="7620000" cy="1428750"/>
          </a:xfrm>
          <a:prstGeom prst="rect">
            <a:avLst/>
          </a:prstGeom>
        </p:spPr>
      </p:pic>
      <p:pic>
        <p:nvPicPr>
          <p:cNvPr id="3" name="Picture 2" descr="Logo, company name&#10;&#10;Description automatically generated">
            <a:extLst>
              <a:ext uri="{FF2B5EF4-FFF2-40B4-BE49-F238E27FC236}">
                <a16:creationId xmlns:a16="http://schemas.microsoft.com/office/drawing/2014/main" id="{0FC24FEC-5A8A-F435-D8DA-F3DB3F2FBE33}"/>
              </a:ext>
            </a:extLst>
          </p:cNvPr>
          <p:cNvPicPr>
            <a:picLocks noChangeAspect="1"/>
          </p:cNvPicPr>
          <p:nvPr/>
        </p:nvPicPr>
        <p:blipFill>
          <a:blip r:embed="rId4"/>
          <a:stretch>
            <a:fillRect/>
          </a:stretch>
        </p:blipFill>
        <p:spPr>
          <a:xfrm>
            <a:off x="680673" y="5541837"/>
            <a:ext cx="1774786" cy="1774786"/>
          </a:xfrm>
          <a:prstGeom prst="rect">
            <a:avLst/>
          </a:prstGeom>
        </p:spPr>
      </p:pic>
      <p:pic>
        <p:nvPicPr>
          <p:cNvPr id="4" name="Picture 3" descr="A picture containing silhouette, night sky&#10;&#10;Description automatically generated">
            <a:extLst>
              <a:ext uri="{FF2B5EF4-FFF2-40B4-BE49-F238E27FC236}">
                <a16:creationId xmlns:a16="http://schemas.microsoft.com/office/drawing/2014/main" id="{49B8F7B0-14F5-640A-4FAD-647AAE511861}"/>
              </a:ext>
            </a:extLst>
          </p:cNvPr>
          <p:cNvPicPr>
            <a:picLocks noChangeAspect="1"/>
          </p:cNvPicPr>
          <p:nvPr/>
        </p:nvPicPr>
        <p:blipFill>
          <a:blip r:embed="rId5"/>
          <a:stretch>
            <a:fillRect/>
          </a:stretch>
        </p:blipFill>
        <p:spPr>
          <a:xfrm>
            <a:off x="11577983" y="6429230"/>
            <a:ext cx="536821" cy="536821"/>
          </a:xfrm>
          <a:prstGeom prst="rect">
            <a:avLst/>
          </a:prstGeom>
        </p:spPr>
      </p:pic>
    </p:spTree>
    <p:extLst>
      <p:ext uri="{BB962C8B-B14F-4D97-AF65-F5344CB8AC3E}">
        <p14:creationId xmlns:p14="http://schemas.microsoft.com/office/powerpoint/2010/main" val="1444328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A42F-7318-CC4B-177F-41A1406BA201}"/>
              </a:ext>
            </a:extLst>
          </p:cNvPr>
          <p:cNvSpPr>
            <a:spLocks noGrp="1"/>
          </p:cNvSpPr>
          <p:nvPr>
            <p:ph type="title"/>
          </p:nvPr>
        </p:nvSpPr>
        <p:spPr/>
        <p:txBody>
          <a:bodyPr/>
          <a:lstStyle/>
          <a:p>
            <a:r>
              <a:rPr lang="zh-CN" altLang="en-US" dirty="0"/>
              <a:t>问题 </a:t>
            </a:r>
            <a:r>
              <a:rPr lang="en-US" altLang="zh-CN" dirty="0"/>
              <a:t>3</a:t>
            </a:r>
            <a:r>
              <a:rPr lang="zh-CN" altLang="en-US" dirty="0"/>
              <a:t>：“多少？” </a:t>
            </a:r>
            <a:r>
              <a:rPr lang="en-US" altLang="zh-CN" dirty="0"/>
              <a:t>- </a:t>
            </a:r>
            <a:r>
              <a:rPr lang="zh-CN" altLang="en-US" dirty="0"/>
              <a:t>使用回归算法</a:t>
            </a:r>
            <a:endParaRPr lang="en-US" dirty="0"/>
          </a:p>
        </p:txBody>
      </p:sp>
      <p:sp>
        <p:nvSpPr>
          <p:cNvPr id="3" name="Text Placeholder 2">
            <a:extLst>
              <a:ext uri="{FF2B5EF4-FFF2-40B4-BE49-F238E27FC236}">
                <a16:creationId xmlns:a16="http://schemas.microsoft.com/office/drawing/2014/main" id="{7E8ACB45-0FD5-719C-E783-CD78C5545FF2}"/>
              </a:ext>
            </a:extLst>
          </p:cNvPr>
          <p:cNvSpPr>
            <a:spLocks noGrp="1"/>
          </p:cNvSpPr>
          <p:nvPr>
            <p:ph type="body" sz="quarter" idx="10"/>
          </p:nvPr>
        </p:nvSpPr>
        <p:spPr>
          <a:xfrm>
            <a:off x="585217" y="1402016"/>
            <a:ext cx="11018520" cy="2215991"/>
          </a:xfrm>
        </p:spPr>
        <p:txBody>
          <a:bodyPr/>
          <a:lstStyle/>
          <a:p>
            <a:r>
              <a:rPr lang="zh-CN" altLang="en-US" sz="2400" dirty="0"/>
              <a:t>回归算法进行数字预测，例如：</a:t>
            </a:r>
          </a:p>
          <a:p>
            <a:pPr marL="342900" indent="-342900">
              <a:buFont typeface="Arial" panose="020B0604020202020204" pitchFamily="34" charset="0"/>
              <a:buChar char="•"/>
            </a:pPr>
            <a:r>
              <a:rPr lang="zh-CN" altLang="en-US" sz="2400" dirty="0"/>
              <a:t>明天的气温是多少？ </a:t>
            </a:r>
          </a:p>
          <a:p>
            <a:pPr marL="342900" indent="-342900">
              <a:buFont typeface="Arial" panose="020B0604020202020204" pitchFamily="34" charset="0"/>
              <a:buChar char="•"/>
            </a:pPr>
            <a:r>
              <a:rPr lang="zh-CN" altLang="en-US" sz="2400" dirty="0"/>
              <a:t>高等数学能考多少分？</a:t>
            </a:r>
          </a:p>
          <a:p>
            <a:r>
              <a:rPr lang="zh-CN" altLang="en-US" sz="2400" dirty="0"/>
              <a:t>它们可帮助回答任何寻求数字答案的问题。</a:t>
            </a:r>
          </a:p>
          <a:p>
            <a:endParaRPr lang="en-US" dirty="0"/>
          </a:p>
        </p:txBody>
      </p:sp>
      <p:pic>
        <p:nvPicPr>
          <p:cNvPr id="4" name="图片 5">
            <a:extLst>
              <a:ext uri="{FF2B5EF4-FFF2-40B4-BE49-F238E27FC236}">
                <a16:creationId xmlns:a16="http://schemas.microsoft.com/office/drawing/2014/main" id="{0A3E8AE7-80C6-3C17-C9C3-42935E7A71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217" y="3742057"/>
            <a:ext cx="5129138" cy="2618371"/>
          </a:xfrm>
          <a:prstGeom prst="rect">
            <a:avLst/>
          </a:prstGeom>
        </p:spPr>
      </p:pic>
    </p:spTree>
    <p:extLst>
      <p:ext uri="{BB962C8B-B14F-4D97-AF65-F5344CB8AC3E}">
        <p14:creationId xmlns:p14="http://schemas.microsoft.com/office/powerpoint/2010/main" val="40052461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35F2-2D5C-C954-77CF-5025E88A2AFF}"/>
              </a:ext>
            </a:extLst>
          </p:cNvPr>
          <p:cNvSpPr>
            <a:spLocks noGrp="1"/>
          </p:cNvSpPr>
          <p:nvPr>
            <p:ph type="title"/>
          </p:nvPr>
        </p:nvSpPr>
        <p:spPr/>
        <p:txBody>
          <a:bodyPr/>
          <a:lstStyle/>
          <a:p>
            <a:r>
              <a:rPr lang="zh-CN" altLang="en-US" dirty="0"/>
              <a:t>问题 </a:t>
            </a:r>
            <a:r>
              <a:rPr lang="en-US" altLang="zh-CN" dirty="0"/>
              <a:t>4</a:t>
            </a:r>
            <a:r>
              <a:rPr lang="zh-CN" altLang="en-US" dirty="0"/>
              <a:t>：“组织方式为何？” </a:t>
            </a:r>
            <a:r>
              <a:rPr lang="en-US" altLang="zh-CN" dirty="0"/>
              <a:t>- </a:t>
            </a:r>
            <a:r>
              <a:rPr lang="zh-CN" altLang="en-US" dirty="0"/>
              <a:t>使用聚类分析算法</a:t>
            </a:r>
            <a:endParaRPr lang="en-US" dirty="0"/>
          </a:p>
        </p:txBody>
      </p:sp>
      <p:sp>
        <p:nvSpPr>
          <p:cNvPr id="3" name="Text Placeholder 2">
            <a:extLst>
              <a:ext uri="{FF2B5EF4-FFF2-40B4-BE49-F238E27FC236}">
                <a16:creationId xmlns:a16="http://schemas.microsoft.com/office/drawing/2014/main" id="{7C58A20A-EA7F-3226-E345-44F7588ADC9C}"/>
              </a:ext>
            </a:extLst>
          </p:cNvPr>
          <p:cNvSpPr>
            <a:spLocks noGrp="1"/>
          </p:cNvSpPr>
          <p:nvPr>
            <p:ph type="body" sz="quarter" idx="10"/>
          </p:nvPr>
        </p:nvSpPr>
        <p:spPr>
          <a:xfrm>
            <a:off x="586390" y="1434370"/>
            <a:ext cx="10053901" cy="2659190"/>
          </a:xfrm>
        </p:spPr>
        <p:txBody>
          <a:bodyPr/>
          <a:lstStyle/>
          <a:p>
            <a:r>
              <a:rPr lang="zh-CN" altLang="en-US" sz="2400" dirty="0"/>
              <a:t>聚类分析算法将数据分成多个自然“群”。使用聚类分析，不会存在正确答案。</a:t>
            </a:r>
          </a:p>
          <a:p>
            <a:pPr algn="l"/>
            <a:r>
              <a:rPr lang="zh-CN" altLang="en-US" sz="2400" dirty="0">
                <a:gradFill>
                  <a:gsLst>
                    <a:gs pos="2917">
                      <a:schemeClr val="tx1"/>
                    </a:gs>
                    <a:gs pos="30000">
                      <a:schemeClr val="tx1"/>
                    </a:gs>
                  </a:gsLst>
                  <a:lin ang="5400000" scaled="0"/>
                </a:gradFill>
              </a:rPr>
              <a:t>聚类分析问题的常见示例有：</a:t>
            </a: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哪些观众喜欢同类型的电影？</a:t>
            </a: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哪些同学的兴趣爱好类似？</a:t>
            </a:r>
          </a:p>
          <a:p>
            <a:pPr algn="l"/>
            <a:r>
              <a:rPr lang="zh-CN" altLang="en-US" sz="2400" dirty="0">
                <a:gradFill>
                  <a:gsLst>
                    <a:gs pos="2917">
                      <a:schemeClr val="tx1"/>
                    </a:gs>
                    <a:gs pos="30000">
                      <a:schemeClr val="tx1"/>
                    </a:gs>
                  </a:gsLst>
                  <a:lin ang="5400000" scaled="0"/>
                </a:gradFill>
              </a:rPr>
              <a:t>通过了解数据的组织方式，可以更好地了解并预测行为和事件。</a:t>
            </a:r>
          </a:p>
          <a:p>
            <a:endParaRPr lang="en-US" dirty="0"/>
          </a:p>
        </p:txBody>
      </p:sp>
      <p:pic>
        <p:nvPicPr>
          <p:cNvPr id="4" name="图片 4">
            <a:extLst>
              <a:ext uri="{FF2B5EF4-FFF2-40B4-BE49-F238E27FC236}">
                <a16:creationId xmlns:a16="http://schemas.microsoft.com/office/drawing/2014/main" id="{E6862BC5-0661-5BD0-DD3A-1649083DB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90" y="3715327"/>
            <a:ext cx="5524896" cy="2909855"/>
          </a:xfrm>
          <a:prstGeom prst="rect">
            <a:avLst/>
          </a:prstGeom>
        </p:spPr>
      </p:pic>
    </p:spTree>
    <p:extLst>
      <p:ext uri="{BB962C8B-B14F-4D97-AF65-F5344CB8AC3E}">
        <p14:creationId xmlns:p14="http://schemas.microsoft.com/office/powerpoint/2010/main" val="53171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11C25-0F2C-5D30-016F-46854F90165B}"/>
              </a:ext>
            </a:extLst>
          </p:cNvPr>
          <p:cNvSpPr>
            <a:spLocks noGrp="1"/>
          </p:cNvSpPr>
          <p:nvPr>
            <p:ph type="title"/>
          </p:nvPr>
        </p:nvSpPr>
        <p:spPr/>
        <p:txBody>
          <a:bodyPr/>
          <a:lstStyle/>
          <a:p>
            <a:r>
              <a:rPr lang="zh-CN" altLang="en-US" dirty="0"/>
              <a:t>问题 </a:t>
            </a:r>
            <a:r>
              <a:rPr lang="en-US" altLang="zh-CN" dirty="0"/>
              <a:t>5</a:t>
            </a:r>
            <a:r>
              <a:rPr lang="zh-CN" altLang="en-US" dirty="0"/>
              <a:t>：“现在应该做什么？” </a:t>
            </a:r>
            <a:r>
              <a:rPr lang="en-US" altLang="zh-CN" dirty="0"/>
              <a:t>- </a:t>
            </a:r>
            <a:r>
              <a:rPr lang="zh-CN" altLang="en-US" dirty="0"/>
              <a:t>使用强化学习算法</a:t>
            </a:r>
            <a:endParaRPr lang="en-US" dirty="0"/>
          </a:p>
        </p:txBody>
      </p:sp>
      <p:sp>
        <p:nvSpPr>
          <p:cNvPr id="3" name="Text Placeholder 2">
            <a:extLst>
              <a:ext uri="{FF2B5EF4-FFF2-40B4-BE49-F238E27FC236}">
                <a16:creationId xmlns:a16="http://schemas.microsoft.com/office/drawing/2014/main" id="{FE922044-7B40-A27E-8A98-297DE3F8C8FA}"/>
              </a:ext>
            </a:extLst>
          </p:cNvPr>
          <p:cNvSpPr>
            <a:spLocks noGrp="1"/>
          </p:cNvSpPr>
          <p:nvPr>
            <p:ph type="body" sz="quarter" idx="10"/>
          </p:nvPr>
        </p:nvSpPr>
        <p:spPr>
          <a:xfrm>
            <a:off x="586389" y="1434370"/>
            <a:ext cx="10317137" cy="3397853"/>
          </a:xfrm>
        </p:spPr>
        <p:txBody>
          <a:bodyPr/>
          <a:lstStyle/>
          <a:p>
            <a:r>
              <a:rPr lang="zh-CN" altLang="en-US" sz="2400" dirty="0"/>
              <a:t>模仿老鼠和人类的大脑对惩罚和奖励的反应：从结果中学习，并决定下一步操作。</a:t>
            </a:r>
          </a:p>
          <a:p>
            <a:r>
              <a:rPr lang="zh-CN" altLang="en-US" sz="2400" dirty="0"/>
              <a:t>常见于自动系统：在没有人工指导的情况下做出大量小决策。例如：</a:t>
            </a:r>
            <a:endParaRPr lang="en-US" altLang="zh-CN" sz="2400" dirty="0"/>
          </a:p>
          <a:p>
            <a:pPr marL="342900" indent="-342900">
              <a:buFont typeface="Arial" panose="020B0604020202020204" pitchFamily="34" charset="0"/>
              <a:buChar char="•"/>
            </a:pPr>
            <a:r>
              <a:rPr lang="zh-CN" altLang="en-US" sz="2400" dirty="0"/>
              <a:t>如果我是房子的温度控制系统：调整温度还是保持原有温度？ </a:t>
            </a:r>
          </a:p>
          <a:p>
            <a:pPr marL="342900" indent="-342900">
              <a:buFont typeface="Arial" panose="020B0604020202020204" pitchFamily="34" charset="0"/>
              <a:buChar char="•"/>
            </a:pPr>
            <a:r>
              <a:rPr lang="zh-CN" altLang="en-US" sz="2400" dirty="0"/>
              <a:t>如果我是自动驾驶汽车：遇到黄灯时，是刹车还是加速？ </a:t>
            </a:r>
          </a:p>
          <a:p>
            <a:pPr marL="342900" indent="-342900">
              <a:buFont typeface="Arial" panose="020B0604020202020204" pitchFamily="34" charset="0"/>
              <a:buChar char="•"/>
            </a:pPr>
            <a:r>
              <a:rPr lang="zh-CN" altLang="en-US" sz="2400" dirty="0"/>
              <a:t>对于机器人吸尘器：继续吸尘或返回充电站？</a:t>
            </a:r>
          </a:p>
          <a:p>
            <a:endParaRPr lang="zh-CN" altLang="en-US" sz="2000" dirty="0"/>
          </a:p>
          <a:p>
            <a:endParaRPr lang="en-US" dirty="0"/>
          </a:p>
        </p:txBody>
      </p:sp>
      <p:pic>
        <p:nvPicPr>
          <p:cNvPr id="4" name="图片 5">
            <a:extLst>
              <a:ext uri="{FF2B5EF4-FFF2-40B4-BE49-F238E27FC236}">
                <a16:creationId xmlns:a16="http://schemas.microsoft.com/office/drawing/2014/main" id="{1DA03C77-2E46-A8D9-1B8B-6A6340809D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89" y="4097985"/>
            <a:ext cx="5265858" cy="2651290"/>
          </a:xfrm>
          <a:prstGeom prst="rect">
            <a:avLst/>
          </a:prstGeom>
        </p:spPr>
      </p:pic>
    </p:spTree>
    <p:extLst>
      <p:ext uri="{BB962C8B-B14F-4D97-AF65-F5344CB8AC3E}">
        <p14:creationId xmlns:p14="http://schemas.microsoft.com/office/powerpoint/2010/main" val="2124901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D237-791C-2118-82C0-3483598B07A8}"/>
              </a:ext>
            </a:extLst>
          </p:cNvPr>
          <p:cNvSpPr>
            <a:spLocks noGrp="1"/>
          </p:cNvSpPr>
          <p:nvPr>
            <p:ph type="title"/>
          </p:nvPr>
        </p:nvSpPr>
        <p:spPr/>
        <p:txBody>
          <a:bodyPr/>
          <a:lstStyle/>
          <a:p>
            <a:r>
              <a:rPr lang="zh-CN" altLang="en-US" dirty="0"/>
              <a:t>什么样的数据可以用于数据科研？</a:t>
            </a:r>
            <a:endParaRPr lang="en-US" dirty="0"/>
          </a:p>
        </p:txBody>
      </p:sp>
      <p:sp>
        <p:nvSpPr>
          <p:cNvPr id="3" name="Text Placeholder 2">
            <a:extLst>
              <a:ext uri="{FF2B5EF4-FFF2-40B4-BE49-F238E27FC236}">
                <a16:creationId xmlns:a16="http://schemas.microsoft.com/office/drawing/2014/main" id="{78A05A09-A47A-8DFA-544D-7B00787D2F3F}"/>
              </a:ext>
            </a:extLst>
          </p:cNvPr>
          <p:cNvSpPr>
            <a:spLocks noGrp="1"/>
          </p:cNvSpPr>
          <p:nvPr>
            <p:ph type="body" sz="quarter" idx="10"/>
          </p:nvPr>
        </p:nvSpPr>
        <p:spPr>
          <a:xfrm>
            <a:off x="584200" y="1435497"/>
            <a:ext cx="11018520" cy="4481227"/>
          </a:xfrm>
        </p:spPr>
        <p:txBody>
          <a:bodyPr/>
          <a:lstStyle/>
          <a:p>
            <a:pPr marL="0" indent="0">
              <a:buNone/>
            </a:pPr>
            <a:r>
              <a:rPr lang="zh-CN" altLang="en-US" dirty="0"/>
              <a:t>就像做披萨一样，开始制作前准备的原料越好，最终的产品越好。</a:t>
            </a:r>
            <a:endParaRPr lang="en-US" altLang="zh-CN" dirty="0"/>
          </a:p>
          <a:p>
            <a:pPr marL="0" indent="0">
              <a:buNone/>
            </a:pPr>
            <a:r>
              <a:rPr lang="zh-CN" altLang="en-US" dirty="0"/>
              <a:t>必须先提供一些优质原材料供数据科学分析，它才能提供你所需的答案。</a:t>
            </a:r>
            <a:endParaRPr lang="en-US" altLang="zh-CN" dirty="0"/>
          </a:p>
          <a:p>
            <a:pPr marL="0" indent="0">
              <a:buNone/>
            </a:pPr>
            <a:endParaRPr lang="zh-CN" altLang="en-US" dirty="0"/>
          </a:p>
          <a:p>
            <a:pPr marL="0" indent="0">
              <a:buNone/>
            </a:pPr>
            <a:r>
              <a:rPr lang="zh-CN" altLang="en-US" dirty="0"/>
              <a:t>在数据科学中，有一些需要汇总的要素，包括：</a:t>
            </a:r>
          </a:p>
          <a:p>
            <a:pPr>
              <a:buFont typeface="Arial" panose="020B0604020202020204" pitchFamily="34" charset="0"/>
              <a:buChar char="•"/>
            </a:pPr>
            <a:r>
              <a:rPr lang="zh-CN" altLang="en-US" dirty="0"/>
              <a:t>相关</a:t>
            </a:r>
          </a:p>
          <a:p>
            <a:pPr>
              <a:buFont typeface="Arial" panose="020B0604020202020204" pitchFamily="34" charset="0"/>
              <a:buChar char="•"/>
            </a:pPr>
            <a:r>
              <a:rPr lang="zh-CN" altLang="en-US" dirty="0"/>
              <a:t>连续</a:t>
            </a:r>
          </a:p>
          <a:p>
            <a:pPr>
              <a:buFont typeface="Arial" panose="020B0604020202020204" pitchFamily="34" charset="0"/>
              <a:buChar char="•"/>
            </a:pPr>
            <a:r>
              <a:rPr lang="zh-CN" altLang="en-US" dirty="0"/>
              <a:t>准确</a:t>
            </a:r>
          </a:p>
          <a:p>
            <a:pPr>
              <a:buFont typeface="Arial" panose="020B0604020202020204" pitchFamily="34" charset="0"/>
              <a:buChar char="•"/>
            </a:pPr>
            <a:r>
              <a:rPr lang="zh-CN" altLang="en-US" dirty="0"/>
              <a:t>足够使用</a:t>
            </a:r>
            <a:endParaRPr lang="en-US" dirty="0"/>
          </a:p>
        </p:txBody>
      </p:sp>
      <p:pic>
        <p:nvPicPr>
          <p:cNvPr id="1026" name="Picture 2" descr="A kitchen counter with various fresh ingredients laid out, including ripe tomatoes, colorful bell peppers, fresh basil leaves, onions, mushrooms, and blocks of cheese. In the background, a chef's hand can be seen tossing a pizza dough in the air.">
            <a:extLst>
              <a:ext uri="{FF2B5EF4-FFF2-40B4-BE49-F238E27FC236}">
                <a16:creationId xmlns:a16="http://schemas.microsoft.com/office/drawing/2014/main" id="{78003321-E622-3B2E-51CE-245E43E5E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2320" y="3362037"/>
            <a:ext cx="32004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4054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22603-F012-A014-B6F1-3B0F9B3E8D3A}"/>
              </a:ext>
            </a:extLst>
          </p:cNvPr>
          <p:cNvSpPr>
            <a:spLocks noGrp="1"/>
          </p:cNvSpPr>
          <p:nvPr>
            <p:ph type="title"/>
          </p:nvPr>
        </p:nvSpPr>
        <p:spPr/>
        <p:txBody>
          <a:bodyPr/>
          <a:lstStyle/>
          <a:p>
            <a:r>
              <a:rPr lang="zh-CN" altLang="en-US" dirty="0"/>
              <a:t>数据是否相关？</a:t>
            </a:r>
            <a:endParaRPr lang="en-US" dirty="0"/>
          </a:p>
        </p:txBody>
      </p:sp>
      <p:sp>
        <p:nvSpPr>
          <p:cNvPr id="3" name="Text Placeholder 2">
            <a:extLst>
              <a:ext uri="{FF2B5EF4-FFF2-40B4-BE49-F238E27FC236}">
                <a16:creationId xmlns:a16="http://schemas.microsoft.com/office/drawing/2014/main" id="{F6C31246-3460-7556-56C7-CAF1A1AD567D}"/>
              </a:ext>
            </a:extLst>
          </p:cNvPr>
          <p:cNvSpPr>
            <a:spLocks noGrp="1"/>
          </p:cNvSpPr>
          <p:nvPr>
            <p:ph type="body" sz="quarter" idx="10"/>
          </p:nvPr>
        </p:nvSpPr>
        <p:spPr>
          <a:xfrm>
            <a:off x="586740" y="1433941"/>
            <a:ext cx="11018520" cy="1551194"/>
          </a:xfrm>
        </p:spPr>
        <p:txBody>
          <a:bodyPr/>
          <a:lstStyle/>
          <a:p>
            <a:r>
              <a:rPr lang="zh-CN" altLang="en-US" sz="2400" dirty="0"/>
              <a:t>左侧：酒吧中七个人的血液酒精含量、国足在最后一场比赛中的击球率以及最邻近的便利店中的牛奶价格。</a:t>
            </a:r>
          </a:p>
          <a:p>
            <a:r>
              <a:rPr lang="zh-CN" altLang="en-US" sz="2400" dirty="0"/>
              <a:t>右侧：血液酒精含量、每个人的体重以及他们的饮酒杯数。</a:t>
            </a:r>
          </a:p>
          <a:p>
            <a:endParaRPr lang="en-US" sz="2000" dirty="0"/>
          </a:p>
        </p:txBody>
      </p:sp>
      <p:pic>
        <p:nvPicPr>
          <p:cNvPr id="4" name="图片 4">
            <a:extLst>
              <a:ext uri="{FF2B5EF4-FFF2-40B4-BE49-F238E27FC236}">
                <a16:creationId xmlns:a16="http://schemas.microsoft.com/office/drawing/2014/main" id="{7D951913-945A-6B15-0848-485929BFB5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 y="2754226"/>
            <a:ext cx="7786840" cy="3794356"/>
          </a:xfrm>
          <a:prstGeom prst="rect">
            <a:avLst/>
          </a:prstGeom>
        </p:spPr>
      </p:pic>
      <p:sp>
        <p:nvSpPr>
          <p:cNvPr id="5" name="Rectangle 4">
            <a:extLst>
              <a:ext uri="{FF2B5EF4-FFF2-40B4-BE49-F238E27FC236}">
                <a16:creationId xmlns:a16="http://schemas.microsoft.com/office/drawing/2014/main" id="{75F50C04-6B74-A069-3E66-6D34FEC4BE5C}"/>
              </a:ext>
            </a:extLst>
          </p:cNvPr>
          <p:cNvSpPr/>
          <p:nvPr/>
        </p:nvSpPr>
        <p:spPr bwMode="auto">
          <a:xfrm>
            <a:off x="2051824" y="3761239"/>
            <a:ext cx="856414" cy="1473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5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95843CC-8AF3-B152-8F7A-2B7751E1EFE2}"/>
              </a:ext>
            </a:extLst>
          </p:cNvPr>
          <p:cNvSpPr txBox="1"/>
          <p:nvPr/>
        </p:nvSpPr>
        <p:spPr>
          <a:xfrm>
            <a:off x="2077132" y="3723884"/>
            <a:ext cx="805798" cy="184666"/>
          </a:xfrm>
          <a:prstGeom prst="rect">
            <a:avLst/>
          </a:prstGeom>
          <a:noFill/>
        </p:spPr>
        <p:txBody>
          <a:bodyPr wrap="none" lIns="0" tIns="0" rIns="0" bIns="0" rtlCol="0">
            <a:spAutoFit/>
          </a:bodyPr>
          <a:lstStyle/>
          <a:p>
            <a:pPr algn="l"/>
            <a:r>
              <a:rPr lang="en-US" sz="1200" dirty="0">
                <a:solidFill>
                  <a:schemeClr val="bg1"/>
                </a:solidFill>
                <a:latin typeface="+mj-lt"/>
              </a:rPr>
              <a:t>Team China</a:t>
            </a:r>
          </a:p>
        </p:txBody>
      </p:sp>
      <p:sp>
        <p:nvSpPr>
          <p:cNvPr id="7" name="TextBox 6">
            <a:extLst>
              <a:ext uri="{FF2B5EF4-FFF2-40B4-BE49-F238E27FC236}">
                <a16:creationId xmlns:a16="http://schemas.microsoft.com/office/drawing/2014/main" id="{2FF4ADB9-BA55-1355-C9C8-3747A4D9E967}"/>
              </a:ext>
            </a:extLst>
          </p:cNvPr>
          <p:cNvSpPr txBox="1"/>
          <p:nvPr/>
        </p:nvSpPr>
        <p:spPr>
          <a:xfrm>
            <a:off x="865335" y="3399022"/>
            <a:ext cx="923330" cy="276999"/>
          </a:xfrm>
          <a:prstGeom prst="rect">
            <a:avLst/>
          </a:prstGeom>
          <a:noFill/>
        </p:spPr>
        <p:txBody>
          <a:bodyPr wrap="none" lIns="0" tIns="0" rIns="0" bIns="0" rtlCol="0">
            <a:spAutoFit/>
          </a:bodyPr>
          <a:lstStyle/>
          <a:p>
            <a:pPr algn="l"/>
            <a:r>
              <a:rPr lang="zh-CN" altLang="en-US" sz="1800" b="1" dirty="0">
                <a:gradFill>
                  <a:gsLst>
                    <a:gs pos="2917">
                      <a:schemeClr val="tx1"/>
                    </a:gs>
                    <a:gs pos="30000">
                      <a:schemeClr val="tx1"/>
                    </a:gs>
                  </a:gsLst>
                  <a:lin ang="5400000" scaled="0"/>
                </a:gradFill>
              </a:rPr>
              <a:t>牛奶价格</a:t>
            </a:r>
            <a:endParaRPr lang="en-US" sz="1800" b="1" dirty="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57A899CB-560D-350B-D9A3-148C1BB2AE70}"/>
              </a:ext>
            </a:extLst>
          </p:cNvPr>
          <p:cNvSpPr txBox="1"/>
          <p:nvPr/>
        </p:nvSpPr>
        <p:spPr>
          <a:xfrm>
            <a:off x="1907410" y="3394561"/>
            <a:ext cx="1154162" cy="276999"/>
          </a:xfrm>
          <a:prstGeom prst="rect">
            <a:avLst/>
          </a:prstGeom>
          <a:noFill/>
        </p:spPr>
        <p:txBody>
          <a:bodyPr wrap="none" lIns="0" tIns="0" rIns="0" bIns="0" rtlCol="0">
            <a:spAutoFit/>
          </a:bodyPr>
          <a:lstStyle/>
          <a:p>
            <a:pPr algn="l"/>
            <a:r>
              <a:rPr lang="zh-CN" altLang="en-US" sz="1800" b="1" dirty="0">
                <a:gradFill>
                  <a:gsLst>
                    <a:gs pos="2917">
                      <a:schemeClr val="tx1"/>
                    </a:gs>
                    <a:gs pos="30000">
                      <a:schemeClr val="tx1"/>
                    </a:gs>
                  </a:gsLst>
                  <a:lin ang="5400000" scaled="0"/>
                </a:gradFill>
              </a:rPr>
              <a:t>国足进球率</a:t>
            </a:r>
            <a:endParaRPr lang="en-US" sz="1800" b="1"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E56CDD7D-41F9-7E33-27B1-74EAE021BDA0}"/>
              </a:ext>
            </a:extLst>
          </p:cNvPr>
          <p:cNvSpPr txBox="1"/>
          <p:nvPr/>
        </p:nvSpPr>
        <p:spPr>
          <a:xfrm>
            <a:off x="3144644" y="3394560"/>
            <a:ext cx="1384995" cy="276999"/>
          </a:xfrm>
          <a:prstGeom prst="rect">
            <a:avLst/>
          </a:prstGeom>
          <a:noFill/>
        </p:spPr>
        <p:txBody>
          <a:bodyPr wrap="none" lIns="0" tIns="0" rIns="0" bIns="0" rtlCol="0">
            <a:spAutoFit/>
          </a:bodyPr>
          <a:lstStyle/>
          <a:p>
            <a:pPr algn="l"/>
            <a:r>
              <a:rPr lang="zh-CN" altLang="en-US" sz="1800" b="1" dirty="0">
                <a:gradFill>
                  <a:gsLst>
                    <a:gs pos="2917">
                      <a:schemeClr val="tx1"/>
                    </a:gs>
                    <a:gs pos="30000">
                      <a:schemeClr val="tx1"/>
                    </a:gs>
                  </a:gsLst>
                  <a:lin ang="5400000" scaled="0"/>
                </a:gradFill>
              </a:rPr>
              <a:t>血液酒精含量</a:t>
            </a:r>
            <a:endParaRPr lang="en-US" sz="1800" b="1"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EB27E745-64EE-E746-7EC2-028BDC50F377}"/>
              </a:ext>
            </a:extLst>
          </p:cNvPr>
          <p:cNvSpPr txBox="1"/>
          <p:nvPr/>
        </p:nvSpPr>
        <p:spPr>
          <a:xfrm>
            <a:off x="7107330" y="3394558"/>
            <a:ext cx="1384995" cy="276999"/>
          </a:xfrm>
          <a:prstGeom prst="rect">
            <a:avLst/>
          </a:prstGeom>
          <a:noFill/>
        </p:spPr>
        <p:txBody>
          <a:bodyPr wrap="none" lIns="0" tIns="0" rIns="0" bIns="0" rtlCol="0">
            <a:spAutoFit/>
          </a:bodyPr>
          <a:lstStyle/>
          <a:p>
            <a:pPr algn="l"/>
            <a:r>
              <a:rPr lang="zh-CN" altLang="en-US" sz="1800" b="1" dirty="0">
                <a:gradFill>
                  <a:gsLst>
                    <a:gs pos="2917">
                      <a:schemeClr val="tx1"/>
                    </a:gs>
                    <a:gs pos="30000">
                      <a:schemeClr val="tx1"/>
                    </a:gs>
                  </a:gsLst>
                  <a:lin ang="5400000" scaled="0"/>
                </a:gradFill>
              </a:rPr>
              <a:t>血液酒精含量</a:t>
            </a:r>
            <a:endParaRPr lang="en-US" sz="1800" b="1"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5877D226-1E3F-560C-E0F8-DC853E3CAEC9}"/>
              </a:ext>
            </a:extLst>
          </p:cNvPr>
          <p:cNvSpPr txBox="1"/>
          <p:nvPr/>
        </p:nvSpPr>
        <p:spPr>
          <a:xfrm>
            <a:off x="5172374" y="3394559"/>
            <a:ext cx="461665" cy="276999"/>
          </a:xfrm>
          <a:prstGeom prst="rect">
            <a:avLst/>
          </a:prstGeom>
          <a:noFill/>
        </p:spPr>
        <p:txBody>
          <a:bodyPr wrap="none" lIns="0" tIns="0" rIns="0" bIns="0" rtlCol="0">
            <a:spAutoFit/>
          </a:bodyPr>
          <a:lstStyle/>
          <a:p>
            <a:pPr algn="l"/>
            <a:r>
              <a:rPr lang="zh-CN" altLang="en-US" sz="1800" b="1" dirty="0">
                <a:gradFill>
                  <a:gsLst>
                    <a:gs pos="2917">
                      <a:schemeClr val="tx1"/>
                    </a:gs>
                    <a:gs pos="30000">
                      <a:schemeClr val="tx1"/>
                    </a:gs>
                  </a:gsLst>
                  <a:lin ang="5400000" scaled="0"/>
                </a:gradFill>
              </a:rPr>
              <a:t>体重</a:t>
            </a:r>
            <a:endParaRPr lang="en-US" sz="1800" b="1" dirty="0" err="1">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F21F3B8E-29BA-32AC-5830-978C4FAF41FF}"/>
              </a:ext>
            </a:extLst>
          </p:cNvPr>
          <p:cNvSpPr txBox="1"/>
          <p:nvPr/>
        </p:nvSpPr>
        <p:spPr>
          <a:xfrm>
            <a:off x="6002930" y="3394557"/>
            <a:ext cx="923330" cy="276999"/>
          </a:xfrm>
          <a:prstGeom prst="rect">
            <a:avLst/>
          </a:prstGeom>
          <a:noFill/>
        </p:spPr>
        <p:txBody>
          <a:bodyPr wrap="none" lIns="0" tIns="0" rIns="0" bIns="0" rtlCol="0">
            <a:spAutoFit/>
          </a:bodyPr>
          <a:lstStyle/>
          <a:p>
            <a:pPr algn="l"/>
            <a:r>
              <a:rPr lang="zh-CN" altLang="en-US" sz="1800" b="1" dirty="0">
                <a:gradFill>
                  <a:gsLst>
                    <a:gs pos="2917">
                      <a:schemeClr val="tx1"/>
                    </a:gs>
                    <a:gs pos="30000">
                      <a:schemeClr val="tx1"/>
                    </a:gs>
                  </a:gsLst>
                  <a:lin ang="5400000" scaled="0"/>
                </a:gradFill>
              </a:rPr>
              <a:t>饮酒杯数</a:t>
            </a:r>
            <a:endParaRPr lang="en-US" sz="1800"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632783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10F5-F723-42DB-36B3-8172811A01BD}"/>
              </a:ext>
            </a:extLst>
          </p:cNvPr>
          <p:cNvSpPr>
            <a:spLocks noGrp="1"/>
          </p:cNvSpPr>
          <p:nvPr>
            <p:ph type="title"/>
          </p:nvPr>
        </p:nvSpPr>
        <p:spPr/>
        <p:txBody>
          <a:bodyPr/>
          <a:lstStyle/>
          <a:p>
            <a:r>
              <a:rPr lang="zh-CN" altLang="en-US" dirty="0"/>
              <a:t>数据是否连续？</a:t>
            </a:r>
            <a:endParaRPr lang="en-US" dirty="0"/>
          </a:p>
        </p:txBody>
      </p:sp>
      <p:sp>
        <p:nvSpPr>
          <p:cNvPr id="3" name="Text Placeholder 2">
            <a:extLst>
              <a:ext uri="{FF2B5EF4-FFF2-40B4-BE49-F238E27FC236}">
                <a16:creationId xmlns:a16="http://schemas.microsoft.com/office/drawing/2014/main" id="{26F0DA2A-164D-6568-A45C-4B2E9946612B}"/>
              </a:ext>
            </a:extLst>
          </p:cNvPr>
          <p:cNvSpPr>
            <a:spLocks noGrp="1"/>
          </p:cNvSpPr>
          <p:nvPr>
            <p:ph type="body" sz="quarter" idx="10"/>
          </p:nvPr>
        </p:nvSpPr>
        <p:spPr>
          <a:xfrm>
            <a:off x="586740" y="1482976"/>
            <a:ext cx="11018520" cy="1625060"/>
          </a:xfrm>
        </p:spPr>
        <p:txBody>
          <a:bodyPr/>
          <a:lstStyle/>
          <a:p>
            <a:pPr marL="342900" indent="-342900">
              <a:buFont typeface="Arial" panose="020B0604020202020204" pitchFamily="34" charset="0"/>
              <a:buChar char="•"/>
            </a:pPr>
            <a:r>
              <a:rPr lang="zh-CN" altLang="en-US" sz="2400" dirty="0"/>
              <a:t>大部分数据集都有数据缺失</a:t>
            </a:r>
            <a:endParaRPr lang="en-US" altLang="zh-CN" sz="2400" dirty="0"/>
          </a:p>
          <a:p>
            <a:pPr marL="342900" indent="-342900">
              <a:buFont typeface="Arial" panose="020B0604020202020204" pitchFamily="34" charset="0"/>
              <a:buChar char="•"/>
            </a:pPr>
            <a:r>
              <a:rPr lang="zh-CN" altLang="en-US" sz="2400" dirty="0"/>
              <a:t>少量的数据缺失有办法解决</a:t>
            </a:r>
            <a:endParaRPr lang="en-US" altLang="zh-CN" sz="2400" dirty="0"/>
          </a:p>
          <a:p>
            <a:pPr marL="342900" indent="-342900">
              <a:buFont typeface="Arial" panose="020B0604020202020204" pitchFamily="34" charset="0"/>
              <a:buChar char="•"/>
            </a:pPr>
            <a:r>
              <a:rPr lang="zh-CN" altLang="en-US" sz="2400" dirty="0"/>
              <a:t>缺失数据太多则无法发现数据间的联系</a:t>
            </a:r>
            <a:endParaRPr lang="en-US" altLang="zh-CN" sz="2400" dirty="0"/>
          </a:p>
          <a:p>
            <a:endParaRPr lang="en-US" sz="2000" dirty="0"/>
          </a:p>
        </p:txBody>
      </p:sp>
      <p:pic>
        <p:nvPicPr>
          <p:cNvPr id="4" name="图片 4">
            <a:extLst>
              <a:ext uri="{FF2B5EF4-FFF2-40B4-BE49-F238E27FC236}">
                <a16:creationId xmlns:a16="http://schemas.microsoft.com/office/drawing/2014/main" id="{AADC8114-B91C-E99C-D13F-08BC9C950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 y="3108036"/>
            <a:ext cx="7265696" cy="3564370"/>
          </a:xfrm>
          <a:prstGeom prst="rect">
            <a:avLst/>
          </a:prstGeom>
        </p:spPr>
      </p:pic>
    </p:spTree>
    <p:extLst>
      <p:ext uri="{BB962C8B-B14F-4D97-AF65-F5344CB8AC3E}">
        <p14:creationId xmlns:p14="http://schemas.microsoft.com/office/powerpoint/2010/main" val="29890955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E4631-9052-AC6D-FE7D-2DBD98E288F3}"/>
              </a:ext>
            </a:extLst>
          </p:cNvPr>
          <p:cNvSpPr>
            <a:spLocks noGrp="1"/>
          </p:cNvSpPr>
          <p:nvPr>
            <p:ph type="title"/>
          </p:nvPr>
        </p:nvSpPr>
        <p:spPr>
          <a:xfrm>
            <a:off x="588263" y="457200"/>
            <a:ext cx="5198319" cy="553998"/>
          </a:xfrm>
        </p:spPr>
        <p:txBody>
          <a:bodyPr/>
          <a:lstStyle/>
          <a:p>
            <a:r>
              <a:rPr lang="zh-CN" altLang="en-US" dirty="0"/>
              <a:t>数据是否准确（精确）？</a:t>
            </a:r>
            <a:endParaRPr lang="en-US" dirty="0"/>
          </a:p>
        </p:txBody>
      </p:sp>
      <p:sp>
        <p:nvSpPr>
          <p:cNvPr id="3" name="Text Placeholder 2">
            <a:extLst>
              <a:ext uri="{FF2B5EF4-FFF2-40B4-BE49-F238E27FC236}">
                <a16:creationId xmlns:a16="http://schemas.microsoft.com/office/drawing/2014/main" id="{341D0A56-903A-C947-D052-C7D9B0415B72}"/>
              </a:ext>
            </a:extLst>
          </p:cNvPr>
          <p:cNvSpPr>
            <a:spLocks noGrp="1"/>
          </p:cNvSpPr>
          <p:nvPr>
            <p:ph type="body" sz="quarter" idx="10"/>
          </p:nvPr>
        </p:nvSpPr>
        <p:spPr>
          <a:xfrm>
            <a:off x="586740" y="1423138"/>
            <a:ext cx="11018520" cy="1255728"/>
          </a:xfrm>
        </p:spPr>
        <p:txBody>
          <a:bodyPr/>
          <a:lstStyle/>
          <a:p>
            <a:r>
              <a:rPr lang="zh-CN" altLang="en-US" sz="2400" dirty="0"/>
              <a:t>精准的数据：</a:t>
            </a:r>
            <a:endParaRPr lang="en-US" altLang="zh-CN" sz="2400" dirty="0"/>
          </a:p>
          <a:p>
            <a:pPr marL="342900" indent="-342900">
              <a:buFont typeface="Arial" panose="020B0604020202020204" pitchFamily="34" charset="0"/>
              <a:buChar char="•"/>
            </a:pPr>
            <a:r>
              <a:rPr lang="zh-CN" altLang="en-US" sz="2400" dirty="0"/>
              <a:t>数据点或观测值非常接近实际或目标值。</a:t>
            </a:r>
          </a:p>
          <a:p>
            <a:pPr marL="342900" indent="-342900">
              <a:buFont typeface="Arial" panose="020B0604020202020204" pitchFamily="34" charset="0"/>
              <a:buChar char="•"/>
            </a:pPr>
            <a:r>
              <a:rPr lang="zh-CN" altLang="en-US" sz="2400" dirty="0"/>
              <a:t>数据的测量或采集过程具有高度的精度和准确性。</a:t>
            </a:r>
          </a:p>
        </p:txBody>
      </p:sp>
      <p:pic>
        <p:nvPicPr>
          <p:cNvPr id="4" name="图片 3">
            <a:extLst>
              <a:ext uri="{FF2B5EF4-FFF2-40B4-BE49-F238E27FC236}">
                <a16:creationId xmlns:a16="http://schemas.microsoft.com/office/drawing/2014/main" id="{8333992C-AF95-AB25-45DF-B01535EED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 y="3090806"/>
            <a:ext cx="6135731" cy="3495643"/>
          </a:xfrm>
          <a:prstGeom prst="rect">
            <a:avLst/>
          </a:prstGeom>
        </p:spPr>
      </p:pic>
    </p:spTree>
    <p:extLst>
      <p:ext uri="{BB962C8B-B14F-4D97-AF65-F5344CB8AC3E}">
        <p14:creationId xmlns:p14="http://schemas.microsoft.com/office/powerpoint/2010/main" val="31355163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2935D-A16B-2167-8061-633F8D3B65C5}"/>
              </a:ext>
            </a:extLst>
          </p:cNvPr>
          <p:cNvSpPr>
            <a:spLocks noGrp="1"/>
          </p:cNvSpPr>
          <p:nvPr>
            <p:ph type="title"/>
          </p:nvPr>
        </p:nvSpPr>
        <p:spPr/>
        <p:txBody>
          <a:bodyPr/>
          <a:lstStyle/>
          <a:p>
            <a:r>
              <a:rPr lang="zh-CN" altLang="en-US" dirty="0"/>
              <a:t>数据是否足够使用？</a:t>
            </a:r>
            <a:endParaRPr lang="en-US" dirty="0"/>
          </a:p>
        </p:txBody>
      </p:sp>
      <p:sp>
        <p:nvSpPr>
          <p:cNvPr id="3" name="Text Placeholder 2">
            <a:extLst>
              <a:ext uri="{FF2B5EF4-FFF2-40B4-BE49-F238E27FC236}">
                <a16:creationId xmlns:a16="http://schemas.microsoft.com/office/drawing/2014/main" id="{22410228-5E7E-2DC4-6AE6-6F5BC9C9C568}"/>
              </a:ext>
            </a:extLst>
          </p:cNvPr>
          <p:cNvSpPr>
            <a:spLocks noGrp="1"/>
          </p:cNvSpPr>
          <p:nvPr>
            <p:ph type="body" sz="quarter" idx="10"/>
          </p:nvPr>
        </p:nvSpPr>
        <p:spPr>
          <a:xfrm>
            <a:off x="588263" y="4325955"/>
            <a:ext cx="11018520" cy="1415772"/>
          </a:xfrm>
        </p:spPr>
        <p:txBody>
          <a:bodyPr/>
          <a:lstStyle/>
          <a:p>
            <a:r>
              <a:rPr lang="zh-CN" altLang="en-US" sz="2000" dirty="0"/>
              <a:t>将表中的每个数据点视为画作中的每一笔触。</a:t>
            </a:r>
          </a:p>
          <a:p>
            <a:r>
              <a:rPr lang="zh-CN" altLang="en-US" sz="2000" dirty="0"/>
              <a:t>图一： 如果只有少许几笔，则这幅画会模糊，很难分辨它是什么。</a:t>
            </a:r>
            <a:endParaRPr lang="en-US" altLang="zh-CN" sz="2000" dirty="0"/>
          </a:p>
          <a:p>
            <a:r>
              <a:rPr lang="zh-CN" altLang="en-US" sz="2000" dirty="0"/>
              <a:t>图二：当笔触只是勉强足够时，就只能作出宽泛的判断。</a:t>
            </a:r>
            <a:endParaRPr lang="en-US" altLang="zh-CN" sz="2000" dirty="0"/>
          </a:p>
          <a:p>
            <a:r>
              <a:rPr lang="zh-CN" altLang="en-US" sz="2000" dirty="0"/>
              <a:t>图三：随着添加的数据增多，图片变得更为清晰，可以进行一些更具体的判断。</a:t>
            </a:r>
            <a:endParaRPr lang="en-US" sz="2000" dirty="0"/>
          </a:p>
        </p:txBody>
      </p:sp>
      <p:pic>
        <p:nvPicPr>
          <p:cNvPr id="4" name="图片 2">
            <a:extLst>
              <a:ext uri="{FF2B5EF4-FFF2-40B4-BE49-F238E27FC236}">
                <a16:creationId xmlns:a16="http://schemas.microsoft.com/office/drawing/2014/main" id="{66C550B3-7768-E4FD-7649-C636D78DEDFE}"/>
              </a:ext>
            </a:extLst>
          </p:cNvPr>
          <p:cNvPicPr>
            <a:picLocks noChangeAspect="1"/>
          </p:cNvPicPr>
          <p:nvPr/>
        </p:nvPicPr>
        <p:blipFill>
          <a:blip r:embed="rId3"/>
          <a:stretch>
            <a:fillRect/>
          </a:stretch>
        </p:blipFill>
        <p:spPr>
          <a:xfrm>
            <a:off x="489936" y="1346132"/>
            <a:ext cx="3729801" cy="2764720"/>
          </a:xfrm>
          <a:prstGeom prst="rect">
            <a:avLst/>
          </a:prstGeom>
        </p:spPr>
      </p:pic>
      <p:pic>
        <p:nvPicPr>
          <p:cNvPr id="5" name="图片 5">
            <a:extLst>
              <a:ext uri="{FF2B5EF4-FFF2-40B4-BE49-F238E27FC236}">
                <a16:creationId xmlns:a16="http://schemas.microsoft.com/office/drawing/2014/main" id="{B6A5C2BE-9BAA-211B-1018-6DEA36063CD4}"/>
              </a:ext>
            </a:extLst>
          </p:cNvPr>
          <p:cNvPicPr>
            <a:picLocks noChangeAspect="1"/>
          </p:cNvPicPr>
          <p:nvPr/>
        </p:nvPicPr>
        <p:blipFill>
          <a:blip r:embed="rId4"/>
          <a:stretch>
            <a:fillRect/>
          </a:stretch>
        </p:blipFill>
        <p:spPr>
          <a:xfrm>
            <a:off x="4339004" y="1346133"/>
            <a:ext cx="3734691" cy="2775138"/>
          </a:xfrm>
          <a:prstGeom prst="rect">
            <a:avLst/>
          </a:prstGeom>
        </p:spPr>
      </p:pic>
      <p:pic>
        <p:nvPicPr>
          <p:cNvPr id="6" name="图片 6">
            <a:extLst>
              <a:ext uri="{FF2B5EF4-FFF2-40B4-BE49-F238E27FC236}">
                <a16:creationId xmlns:a16="http://schemas.microsoft.com/office/drawing/2014/main" id="{0C4893CB-B6EA-747B-DC5C-D2DA1D68B9C8}"/>
              </a:ext>
            </a:extLst>
          </p:cNvPr>
          <p:cNvPicPr>
            <a:picLocks noChangeAspect="1"/>
          </p:cNvPicPr>
          <p:nvPr/>
        </p:nvPicPr>
        <p:blipFill>
          <a:blip r:embed="rId5"/>
          <a:stretch>
            <a:fillRect/>
          </a:stretch>
        </p:blipFill>
        <p:spPr>
          <a:xfrm>
            <a:off x="8191789" y="1346132"/>
            <a:ext cx="3787472" cy="2803294"/>
          </a:xfrm>
          <a:prstGeom prst="rect">
            <a:avLst/>
          </a:prstGeom>
        </p:spPr>
      </p:pic>
    </p:spTree>
    <p:extLst>
      <p:ext uri="{BB962C8B-B14F-4D97-AF65-F5344CB8AC3E}">
        <p14:creationId xmlns:p14="http://schemas.microsoft.com/office/powerpoint/2010/main" val="26351337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45677-9C7C-7943-AD04-A9EB383C0D0B}"/>
              </a:ext>
            </a:extLst>
          </p:cNvPr>
          <p:cNvSpPr>
            <a:spLocks noGrp="1"/>
          </p:cNvSpPr>
          <p:nvPr>
            <p:ph type="title"/>
          </p:nvPr>
        </p:nvSpPr>
        <p:spPr/>
        <p:txBody>
          <a:bodyPr/>
          <a:lstStyle/>
          <a:p>
            <a:r>
              <a:rPr lang="zh-CN" altLang="en-US" dirty="0"/>
              <a:t>数据已经就绪，下一步是询问相关问题</a:t>
            </a:r>
            <a:endParaRPr lang="en-US" dirty="0"/>
          </a:p>
        </p:txBody>
      </p:sp>
      <p:sp>
        <p:nvSpPr>
          <p:cNvPr id="3" name="Text Placeholder 2">
            <a:extLst>
              <a:ext uri="{FF2B5EF4-FFF2-40B4-BE49-F238E27FC236}">
                <a16:creationId xmlns:a16="http://schemas.microsoft.com/office/drawing/2014/main" id="{98C1599E-9EC2-452F-F4CC-0CB3B6E7A36A}"/>
              </a:ext>
            </a:extLst>
          </p:cNvPr>
          <p:cNvSpPr>
            <a:spLocks noGrp="1"/>
          </p:cNvSpPr>
          <p:nvPr>
            <p:ph type="body" sz="quarter" idx="10"/>
          </p:nvPr>
        </p:nvSpPr>
        <p:spPr>
          <a:xfrm>
            <a:off x="586390" y="1434370"/>
            <a:ext cx="11018520" cy="3533275"/>
          </a:xfrm>
        </p:spPr>
        <p:txBody>
          <a:bodyPr/>
          <a:lstStyle/>
          <a:p>
            <a:pPr marL="457200" indent="-457200">
              <a:buFont typeface="Arial" panose="020B0604020202020204" pitchFamily="34" charset="0"/>
              <a:buChar char="•"/>
            </a:pPr>
            <a:r>
              <a:rPr lang="zh-CN" altLang="en-US" dirty="0"/>
              <a:t>相关数据 </a:t>
            </a:r>
            <a:r>
              <a:rPr lang="en-US" dirty="0"/>
              <a:t>Relevant</a:t>
            </a:r>
          </a:p>
          <a:p>
            <a:pPr marL="457200" indent="-457200">
              <a:buFont typeface="Arial" panose="020B0604020202020204" pitchFamily="34" charset="0"/>
              <a:buChar char="•"/>
            </a:pPr>
            <a:r>
              <a:rPr lang="zh-CN" altLang="en-US" dirty="0"/>
              <a:t>连续数据 </a:t>
            </a:r>
            <a:r>
              <a:rPr lang="en-US" dirty="0"/>
              <a:t>Connected</a:t>
            </a:r>
          </a:p>
          <a:p>
            <a:pPr marL="457200" indent="-457200">
              <a:buFont typeface="Arial" panose="020B0604020202020204" pitchFamily="34" charset="0"/>
              <a:buChar char="•"/>
            </a:pPr>
            <a:r>
              <a:rPr lang="zh-CN" altLang="en-US" dirty="0"/>
              <a:t>准确的数据 </a:t>
            </a:r>
            <a:r>
              <a:rPr lang="en-US" dirty="0"/>
              <a:t>Accurate</a:t>
            </a:r>
          </a:p>
          <a:p>
            <a:pPr marL="457200" indent="-457200">
              <a:buFont typeface="Arial" panose="020B0604020202020204" pitchFamily="34" charset="0"/>
              <a:buChar char="•"/>
            </a:pPr>
            <a:r>
              <a:rPr lang="zh-CN" altLang="en-US" dirty="0"/>
              <a:t>充足的数据 </a:t>
            </a:r>
            <a:r>
              <a:rPr lang="en-US" dirty="0"/>
              <a:t>Enough to work with</a:t>
            </a:r>
          </a:p>
          <a:p>
            <a:endParaRPr lang="en-US" dirty="0"/>
          </a:p>
          <a:p>
            <a:r>
              <a:rPr lang="zh-CN" altLang="en-US" dirty="0"/>
              <a:t>当上述条件满足时，就有了进行高质量数据科学的所需要素。</a:t>
            </a:r>
          </a:p>
          <a:p>
            <a:endParaRPr lang="en-US" dirty="0"/>
          </a:p>
        </p:txBody>
      </p:sp>
    </p:spTree>
    <p:extLst>
      <p:ext uri="{BB962C8B-B14F-4D97-AF65-F5344CB8AC3E}">
        <p14:creationId xmlns:p14="http://schemas.microsoft.com/office/powerpoint/2010/main" val="7124448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1B63-2137-062E-9D57-3A8FB8DBDA0F}"/>
              </a:ext>
            </a:extLst>
          </p:cNvPr>
          <p:cNvSpPr>
            <a:spLocks noGrp="1"/>
          </p:cNvSpPr>
          <p:nvPr>
            <p:ph type="title"/>
          </p:nvPr>
        </p:nvSpPr>
        <p:spPr/>
        <p:txBody>
          <a:bodyPr/>
          <a:lstStyle/>
          <a:p>
            <a:r>
              <a:rPr lang="zh-CN" altLang="en-US" dirty="0"/>
              <a:t>提出尖锐问题</a:t>
            </a:r>
            <a:endParaRPr lang="en-US" dirty="0"/>
          </a:p>
        </p:txBody>
      </p:sp>
      <p:sp>
        <p:nvSpPr>
          <p:cNvPr id="3" name="Text Placeholder 2">
            <a:extLst>
              <a:ext uri="{FF2B5EF4-FFF2-40B4-BE49-F238E27FC236}">
                <a16:creationId xmlns:a16="http://schemas.microsoft.com/office/drawing/2014/main" id="{9C1678A3-B632-38C9-2B11-A4FCBBD93471}"/>
              </a:ext>
            </a:extLst>
          </p:cNvPr>
          <p:cNvSpPr>
            <a:spLocks noGrp="1"/>
          </p:cNvSpPr>
          <p:nvPr>
            <p:ph type="body" sz="quarter" idx="10"/>
          </p:nvPr>
        </p:nvSpPr>
        <p:spPr>
          <a:xfrm>
            <a:off x="584200" y="1435497"/>
            <a:ext cx="11018520" cy="1317284"/>
          </a:xfrm>
        </p:spPr>
        <p:txBody>
          <a:bodyPr/>
          <a:lstStyle/>
          <a:p>
            <a:r>
              <a:rPr lang="zh-CN" altLang="en-US" dirty="0"/>
              <a:t>清晰具体的问题是数据科学中的关键，无法用模糊问题回答。</a:t>
            </a:r>
            <a:endParaRPr lang="en-US" altLang="zh-CN" dirty="0"/>
          </a:p>
          <a:p>
            <a:pPr lvl="1"/>
            <a:r>
              <a:rPr lang="zh-CN" altLang="en-US" sz="2400" dirty="0"/>
              <a:t>模糊：我的股票接下来如何？</a:t>
            </a:r>
            <a:r>
              <a:rPr lang="en-US" altLang="zh-CN" sz="2400" dirty="0"/>
              <a:t>——</a:t>
            </a:r>
            <a:r>
              <a:rPr lang="zh-CN" altLang="en-US" sz="2400" dirty="0"/>
              <a:t>“会改变”</a:t>
            </a:r>
            <a:endParaRPr lang="en-US" altLang="zh-CN" sz="2400" dirty="0"/>
          </a:p>
          <a:p>
            <a:pPr lvl="1"/>
            <a:r>
              <a:rPr lang="zh-CN" altLang="en-US" sz="2400" dirty="0"/>
              <a:t>清晰：下周，我的股票售价如何？</a:t>
            </a:r>
            <a:r>
              <a:rPr lang="en-US" altLang="zh-CN" sz="2400" dirty="0"/>
              <a:t>——</a:t>
            </a:r>
            <a:r>
              <a:rPr lang="zh-CN" altLang="en-US" sz="2400" dirty="0"/>
              <a:t>具体的价格</a:t>
            </a:r>
            <a:endParaRPr lang="en-US" sz="2400" dirty="0"/>
          </a:p>
        </p:txBody>
      </p:sp>
      <p:pic>
        <p:nvPicPr>
          <p:cNvPr id="2050" name="Picture 2" descr="Image: A whimsical scene reminiscent of the Aladdin animated film. In a vibrant marketplace filled with colorful stalls and bustling crowds, a mystical lamp is discovered. The lamp glistens with an otherworldly glow, drawing the attention of curious onlookers. From the lamp emerges a mischievous genie, donning a magical turban and an impish grin. The genie's playful eyes convey a hint of trickery, ready to test the limits of questions asked.  Caption: &quot;Unleashing the Genie's ">
            <a:extLst>
              <a:ext uri="{FF2B5EF4-FFF2-40B4-BE49-F238E27FC236}">
                <a16:creationId xmlns:a16="http://schemas.microsoft.com/office/drawing/2014/main" id="{319EE80A-E244-714E-B577-D5248A0E8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950600"/>
            <a:ext cx="3519055" cy="35190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EE5E4C-A3B2-0A57-3B80-DF9823BB1775}"/>
              </a:ext>
            </a:extLst>
          </p:cNvPr>
          <p:cNvSpPr txBox="1"/>
          <p:nvPr/>
        </p:nvSpPr>
        <p:spPr>
          <a:xfrm>
            <a:off x="4401128" y="5601855"/>
            <a:ext cx="5727895" cy="1138773"/>
          </a:xfrm>
          <a:prstGeom prst="rect">
            <a:avLst/>
          </a:prstGeom>
          <a:noFill/>
        </p:spPr>
        <p:txBody>
          <a:bodyPr wrap="square" lIns="0" tIns="0" rIns="0" bIns="0" rtlCol="0">
            <a:spAutoFit/>
          </a:bodyPr>
          <a:lstStyle/>
          <a:p>
            <a:r>
              <a:rPr lang="zh-CN" altLang="en-US" sz="1800" dirty="0"/>
              <a:t>想象有一个调皮的灯神，可以解答各种问题。</a:t>
            </a:r>
            <a:endParaRPr lang="en-US" altLang="zh-CN" sz="1800" dirty="0"/>
          </a:p>
          <a:p>
            <a:r>
              <a:rPr lang="zh-CN" altLang="en-US" sz="1800" dirty="0"/>
              <a:t>但它会给出模糊的答案，逃避惩罚。</a:t>
            </a:r>
            <a:endParaRPr lang="en-US" altLang="zh-CN" sz="1800" dirty="0"/>
          </a:p>
          <a:p>
            <a:r>
              <a:rPr lang="zh-CN" altLang="en-US" sz="1800" dirty="0"/>
              <a:t>你需要提出一个“无懈可击”的问题。</a:t>
            </a: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014923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86482"/>
            <a:ext cx="10995736" cy="553998"/>
          </a:xfrm>
        </p:spPr>
        <p:txBody>
          <a:bodyPr/>
          <a:lstStyle/>
          <a:p>
            <a:r>
              <a:rPr lang="en-US" altLang="zh-CN" dirty="0"/>
              <a:t>Global Azure - </a:t>
            </a:r>
            <a:r>
              <a:rPr lang="zh-CN" altLang="en-US" dirty="0"/>
              <a:t>面向初学者的机器学习</a:t>
            </a:r>
            <a:endParaRPr lang="en-US" dirty="0"/>
          </a:p>
        </p:txBody>
      </p:sp>
      <p:sp>
        <p:nvSpPr>
          <p:cNvPr id="5" name="Text Placeholder 4"/>
          <p:cNvSpPr>
            <a:spLocks noGrp="1"/>
          </p:cNvSpPr>
          <p:nvPr>
            <p:ph type="body" sz="quarter" idx="4294967295"/>
          </p:nvPr>
        </p:nvSpPr>
        <p:spPr>
          <a:xfrm>
            <a:off x="584200" y="3654623"/>
            <a:ext cx="11025188" cy="430887"/>
          </a:xfrm>
        </p:spPr>
        <p:txBody>
          <a:bodyPr/>
          <a:lstStyle/>
          <a:p>
            <a:r>
              <a:rPr lang="en-US" dirty="0"/>
              <a:t>Subtitle or speaker name</a:t>
            </a:r>
          </a:p>
        </p:txBody>
      </p:sp>
      <p:sp>
        <p:nvSpPr>
          <p:cNvPr id="2" name="Text Placeholder 4">
            <a:extLst>
              <a:ext uri="{FF2B5EF4-FFF2-40B4-BE49-F238E27FC236}">
                <a16:creationId xmlns:a16="http://schemas.microsoft.com/office/drawing/2014/main" id="{3117EC1E-EDAB-BE61-D275-E5601BE1A2A3}"/>
              </a:ext>
            </a:extLst>
          </p:cNvPr>
          <p:cNvSpPr>
            <a:spLocks noGrp="1"/>
          </p:cNvSpPr>
          <p:nvPr>
            <p:ph type="body" sz="quarter" idx="12"/>
          </p:nvPr>
        </p:nvSpPr>
        <p:spPr>
          <a:xfrm>
            <a:off x="584200" y="3645181"/>
            <a:ext cx="6655646" cy="708335"/>
          </a:xfrm>
        </p:spPr>
        <p:txBody>
          <a:bodyPr/>
          <a:lstStyle/>
          <a:p>
            <a:pPr>
              <a:lnSpc>
                <a:spcPct val="120000"/>
              </a:lnSpc>
            </a:pPr>
            <a:r>
              <a:rPr lang="zh-CN" altLang="en-US" dirty="0"/>
              <a:t>微软学生大使  林文威</a:t>
            </a:r>
            <a:endParaRPr lang="en-US" altLang="zh-CN" dirty="0"/>
          </a:p>
          <a:p>
            <a:pPr>
              <a:lnSpc>
                <a:spcPct val="120000"/>
              </a:lnSpc>
            </a:pPr>
            <a:r>
              <a:rPr lang="zh-CN" altLang="en-US" dirty="0"/>
              <a:t>微软学生大使  温天佑</a:t>
            </a:r>
            <a:endParaRPr lang="en-US" dirty="0"/>
          </a:p>
        </p:txBody>
      </p:sp>
      <p:pic>
        <p:nvPicPr>
          <p:cNvPr id="1026" name="Picture 2" descr="Microsoft Most Valuable Professional">
            <a:extLst>
              <a:ext uri="{FF2B5EF4-FFF2-40B4-BE49-F238E27FC236}">
                <a16:creationId xmlns:a16="http://schemas.microsoft.com/office/drawing/2014/main" id="{C861CBCA-5BF1-2F9B-A3C6-B9C0AA7B5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18" y="6103365"/>
            <a:ext cx="1755641" cy="7083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01D5C2-A4C3-E324-AB7B-99D6E34557B0}"/>
              </a:ext>
            </a:extLst>
          </p:cNvPr>
          <p:cNvSpPr txBox="1"/>
          <p:nvPr/>
        </p:nvSpPr>
        <p:spPr>
          <a:xfrm>
            <a:off x="545618" y="5727770"/>
            <a:ext cx="4300857" cy="307777"/>
          </a:xfrm>
          <a:prstGeom prst="rect">
            <a:avLst/>
          </a:prstGeom>
          <a:noFill/>
        </p:spPr>
        <p:txBody>
          <a:bodyPr wrap="none" lIns="0" tIns="0" rIns="0" bIns="0" rtlCol="0">
            <a:spAutoFit/>
          </a:bodyPr>
          <a:lstStyle/>
          <a:p>
            <a:pPr algn="l"/>
            <a:r>
              <a:rPr lang="zh-CN" altLang="en-US" sz="2000" dirty="0">
                <a:solidFill>
                  <a:schemeClr val="bg1"/>
                </a:solidFill>
              </a:rPr>
              <a:t>导师：微软最有价值专家 段琳立</a:t>
            </a:r>
            <a:r>
              <a:rPr lang="en-US" altLang="zh-CN" sz="2000" dirty="0">
                <a:solidFill>
                  <a:schemeClr val="bg1"/>
                </a:solidFill>
              </a:rPr>
              <a:t>, </a:t>
            </a:r>
            <a:r>
              <a:rPr lang="zh-CN" altLang="en-US" sz="2000" dirty="0">
                <a:solidFill>
                  <a:schemeClr val="bg1"/>
                </a:solidFill>
              </a:rPr>
              <a:t>梁迪</a:t>
            </a:r>
            <a:endParaRPr lang="en-US" sz="2000" dirty="0" err="1">
              <a:solidFill>
                <a:schemeClr val="bg1"/>
              </a:solidFill>
            </a:endParaRPr>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73F2-7CAC-504D-1390-E190FB5D31FD}"/>
              </a:ext>
            </a:extLst>
          </p:cNvPr>
          <p:cNvSpPr>
            <a:spLocks noGrp="1"/>
          </p:cNvSpPr>
          <p:nvPr>
            <p:ph type="title"/>
          </p:nvPr>
        </p:nvSpPr>
        <p:spPr/>
        <p:txBody>
          <a:bodyPr/>
          <a:lstStyle/>
          <a:p>
            <a:r>
              <a:rPr lang="zh-CN" altLang="en-US" dirty="0"/>
              <a:t>问题的答案：目标数据</a:t>
            </a:r>
            <a:endParaRPr lang="en-US" dirty="0"/>
          </a:p>
        </p:txBody>
      </p:sp>
      <p:sp>
        <p:nvSpPr>
          <p:cNvPr id="3" name="Text Placeholder 2">
            <a:extLst>
              <a:ext uri="{FF2B5EF4-FFF2-40B4-BE49-F238E27FC236}">
                <a16:creationId xmlns:a16="http://schemas.microsoft.com/office/drawing/2014/main" id="{0FF9ED9B-6E56-6371-1BF9-A87E3CF517B4}"/>
              </a:ext>
            </a:extLst>
          </p:cNvPr>
          <p:cNvSpPr>
            <a:spLocks noGrp="1"/>
          </p:cNvSpPr>
          <p:nvPr>
            <p:ph type="body" sz="quarter" idx="10"/>
          </p:nvPr>
        </p:nvSpPr>
        <p:spPr>
          <a:xfrm>
            <a:off x="586390" y="1423737"/>
            <a:ext cx="11018520" cy="2511457"/>
          </a:xfrm>
        </p:spPr>
        <p:txBody>
          <a:bodyPr/>
          <a:lstStyle/>
          <a:p>
            <a:r>
              <a:rPr lang="zh-CN" altLang="en-US" sz="2400" dirty="0"/>
              <a:t>制定问题后，请检查数据中是否有示例答案。</a:t>
            </a:r>
          </a:p>
          <a:p>
            <a:pPr marL="342900" indent="-342900">
              <a:buFont typeface="Arial" panose="020B0604020202020204" pitchFamily="34" charset="0"/>
              <a:buChar char="•"/>
            </a:pPr>
            <a:r>
              <a:rPr lang="zh-CN" altLang="en-US" sz="2400" dirty="0"/>
              <a:t>如果问题是“下周，我的股票售价如何？” 则必须确保数据包括股票价格历史记录。</a:t>
            </a:r>
          </a:p>
          <a:p>
            <a:pPr marL="342900" indent="-342900">
              <a:buFont typeface="Arial" panose="020B0604020202020204" pitchFamily="34" charset="0"/>
              <a:buChar char="•"/>
            </a:pPr>
            <a:r>
              <a:rPr lang="zh-CN" altLang="en-US" sz="2400" dirty="0"/>
              <a:t>如果问题是“车队中的哪辆车会首先出现故障？” 则必须确保数据包括以前故障的相关信息。</a:t>
            </a:r>
          </a:p>
          <a:p>
            <a:r>
              <a:rPr lang="zh-CN" altLang="en-US" sz="2400" dirty="0"/>
              <a:t>如果没有任何目标数据，则需获取一些； 若没有目标数据，则无法回答问题。</a:t>
            </a:r>
          </a:p>
          <a:p>
            <a:endParaRPr lang="en-US" sz="2400" dirty="0"/>
          </a:p>
        </p:txBody>
      </p:sp>
      <p:pic>
        <p:nvPicPr>
          <p:cNvPr id="4" name="图片 5">
            <a:extLst>
              <a:ext uri="{FF2B5EF4-FFF2-40B4-BE49-F238E27FC236}">
                <a16:creationId xmlns:a16="http://schemas.microsoft.com/office/drawing/2014/main" id="{E096F39F-533A-EB10-FF81-835F00A60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90" y="3733438"/>
            <a:ext cx="5921278" cy="2903922"/>
          </a:xfrm>
          <a:prstGeom prst="rect">
            <a:avLst/>
          </a:prstGeom>
        </p:spPr>
      </p:pic>
    </p:spTree>
    <p:extLst>
      <p:ext uri="{BB962C8B-B14F-4D97-AF65-F5344CB8AC3E}">
        <p14:creationId xmlns:p14="http://schemas.microsoft.com/office/powerpoint/2010/main" val="6758255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D3FBF-1A53-6668-6D6E-243182163958}"/>
              </a:ext>
            </a:extLst>
          </p:cNvPr>
          <p:cNvSpPr>
            <a:spLocks noGrp="1"/>
          </p:cNvSpPr>
          <p:nvPr>
            <p:ph type="title"/>
          </p:nvPr>
        </p:nvSpPr>
        <p:spPr/>
        <p:txBody>
          <a:bodyPr/>
          <a:lstStyle/>
          <a:p>
            <a:r>
              <a:rPr lang="zh-CN" altLang="en-US" dirty="0"/>
              <a:t>重新制定问题</a:t>
            </a:r>
            <a:endParaRPr lang="en-US" dirty="0"/>
          </a:p>
        </p:txBody>
      </p:sp>
      <p:sp>
        <p:nvSpPr>
          <p:cNvPr id="3" name="Text Placeholder 2">
            <a:extLst>
              <a:ext uri="{FF2B5EF4-FFF2-40B4-BE49-F238E27FC236}">
                <a16:creationId xmlns:a16="http://schemas.microsoft.com/office/drawing/2014/main" id="{A871C044-1689-0A10-09D0-52F0C9659FC2}"/>
              </a:ext>
            </a:extLst>
          </p:cNvPr>
          <p:cNvSpPr>
            <a:spLocks noGrp="1"/>
          </p:cNvSpPr>
          <p:nvPr>
            <p:ph type="body" sz="quarter" idx="10"/>
          </p:nvPr>
        </p:nvSpPr>
        <p:spPr>
          <a:xfrm>
            <a:off x="586390" y="1434370"/>
            <a:ext cx="10146265" cy="1698927"/>
          </a:xfrm>
        </p:spPr>
        <p:txBody>
          <a:bodyPr/>
          <a:lstStyle/>
          <a:p>
            <a:r>
              <a:rPr lang="zh-CN" altLang="en-US" sz="2400" dirty="0"/>
              <a:t>有时可以改写问题，获得更有用的答案。</a:t>
            </a:r>
          </a:p>
          <a:p>
            <a:pPr marL="342900" indent="-342900">
              <a:buFont typeface="Arial" panose="020B0604020202020204" pitchFamily="34" charset="0"/>
              <a:buChar char="•"/>
            </a:pPr>
            <a:r>
              <a:rPr lang="zh-CN" altLang="en-US" sz="2400" dirty="0"/>
              <a:t>读者最感兴趣的是哪个新闻故事？</a:t>
            </a:r>
            <a:r>
              <a:rPr lang="en-US" altLang="zh-CN" sz="2400" dirty="0"/>
              <a:t>——A, B, C, D? </a:t>
            </a:r>
            <a:r>
              <a:rPr lang="zh-CN" altLang="en-US" sz="2400" dirty="0"/>
              <a:t>分类算法</a:t>
            </a:r>
            <a:endParaRPr lang="en-US" altLang="zh-CN" sz="2400" dirty="0"/>
          </a:p>
          <a:p>
            <a:pPr marL="342900" indent="-342900">
              <a:buFont typeface="Arial" panose="020B0604020202020204" pitchFamily="34" charset="0"/>
              <a:buChar char="•"/>
            </a:pPr>
            <a:r>
              <a:rPr lang="zh-CN" altLang="en-US" sz="2400" dirty="0"/>
              <a:t>读者对该列表中每个故事的感兴趣度为多少？</a:t>
            </a:r>
            <a:r>
              <a:rPr lang="en-US" altLang="zh-CN" sz="2400" dirty="0"/>
              <a:t>—— </a:t>
            </a:r>
            <a:r>
              <a:rPr lang="zh-CN" altLang="en-US" sz="2400" dirty="0"/>
              <a:t>回归算法</a:t>
            </a:r>
            <a:endParaRPr lang="en-US" altLang="zh-CN" sz="2400" dirty="0"/>
          </a:p>
          <a:p>
            <a:r>
              <a:rPr lang="zh-CN" altLang="en-US" sz="2400" dirty="0"/>
              <a:t>提问方式是选取算法的线索</a:t>
            </a:r>
            <a:endParaRPr lang="en-US" sz="2000" dirty="0"/>
          </a:p>
        </p:txBody>
      </p:sp>
      <p:pic>
        <p:nvPicPr>
          <p:cNvPr id="4" name="图片 4">
            <a:extLst>
              <a:ext uri="{FF2B5EF4-FFF2-40B4-BE49-F238E27FC236}">
                <a16:creationId xmlns:a16="http://schemas.microsoft.com/office/drawing/2014/main" id="{F8D04DDA-3CB7-2867-4461-C02140096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90" y="3429000"/>
            <a:ext cx="6335017" cy="3197419"/>
          </a:xfrm>
          <a:prstGeom prst="rect">
            <a:avLst/>
          </a:prstGeom>
        </p:spPr>
      </p:pic>
    </p:spTree>
    <p:extLst>
      <p:ext uri="{BB962C8B-B14F-4D97-AF65-F5344CB8AC3E}">
        <p14:creationId xmlns:p14="http://schemas.microsoft.com/office/powerpoint/2010/main" val="33108443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D132D-5C5B-3F45-005A-C999AA8C4E79}"/>
              </a:ext>
            </a:extLst>
          </p:cNvPr>
          <p:cNvSpPr>
            <a:spLocks noGrp="1"/>
          </p:cNvSpPr>
          <p:nvPr>
            <p:ph type="title"/>
          </p:nvPr>
        </p:nvSpPr>
        <p:spPr/>
        <p:txBody>
          <a:bodyPr/>
          <a:lstStyle/>
          <a:p>
            <a:r>
              <a:rPr lang="zh-CN" altLang="en-US" dirty="0"/>
              <a:t>使用简单的模型预测答案</a:t>
            </a:r>
            <a:endParaRPr lang="en-US" dirty="0"/>
          </a:p>
        </p:txBody>
      </p:sp>
      <p:sp>
        <p:nvSpPr>
          <p:cNvPr id="3" name="Text Placeholder 2">
            <a:extLst>
              <a:ext uri="{FF2B5EF4-FFF2-40B4-BE49-F238E27FC236}">
                <a16:creationId xmlns:a16="http://schemas.microsoft.com/office/drawing/2014/main" id="{67E8A4EA-722E-6F27-62DE-334DF4BA3E75}"/>
              </a:ext>
            </a:extLst>
          </p:cNvPr>
          <p:cNvSpPr>
            <a:spLocks noGrp="1"/>
          </p:cNvSpPr>
          <p:nvPr>
            <p:ph type="body" sz="quarter" idx="10"/>
          </p:nvPr>
        </p:nvSpPr>
        <p:spPr>
          <a:xfrm>
            <a:off x="586390" y="1434370"/>
            <a:ext cx="11018520" cy="430887"/>
          </a:xfrm>
        </p:spPr>
        <p:txBody>
          <a:bodyPr/>
          <a:lstStyle/>
          <a:p>
            <a:r>
              <a:rPr lang="zh-CN" altLang="en-US" dirty="0"/>
              <a:t>“模型”是数据的简化形式。</a:t>
            </a:r>
            <a:endParaRPr lang="en-US" dirty="0"/>
          </a:p>
        </p:txBody>
      </p:sp>
      <p:pic>
        <p:nvPicPr>
          <p:cNvPr id="8" name="Picture 7">
            <a:extLst>
              <a:ext uri="{FF2B5EF4-FFF2-40B4-BE49-F238E27FC236}">
                <a16:creationId xmlns:a16="http://schemas.microsoft.com/office/drawing/2014/main" id="{5C5B6B6D-5A04-70F8-BFC2-5C00B83D0676}"/>
              </a:ext>
            </a:extLst>
          </p:cNvPr>
          <p:cNvPicPr>
            <a:picLocks noChangeAspect="1"/>
          </p:cNvPicPr>
          <p:nvPr/>
        </p:nvPicPr>
        <p:blipFill>
          <a:blip r:embed="rId2"/>
          <a:stretch>
            <a:fillRect/>
          </a:stretch>
        </p:blipFill>
        <p:spPr>
          <a:xfrm>
            <a:off x="4113066" y="2348294"/>
            <a:ext cx="3965168" cy="4052506"/>
          </a:xfrm>
          <a:prstGeom prst="rect">
            <a:avLst/>
          </a:prstGeom>
        </p:spPr>
      </p:pic>
    </p:spTree>
    <p:extLst>
      <p:ext uri="{BB962C8B-B14F-4D97-AF65-F5344CB8AC3E}">
        <p14:creationId xmlns:p14="http://schemas.microsoft.com/office/powerpoint/2010/main" val="1448838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2768B-F440-F33C-8E1A-C5C678D51CDB}"/>
              </a:ext>
            </a:extLst>
          </p:cNvPr>
          <p:cNvSpPr>
            <a:spLocks noGrp="1"/>
          </p:cNvSpPr>
          <p:nvPr>
            <p:ph type="title"/>
          </p:nvPr>
        </p:nvSpPr>
        <p:spPr/>
        <p:txBody>
          <a:bodyPr/>
          <a:lstStyle/>
          <a:p>
            <a:r>
              <a:rPr lang="zh-CN" altLang="en-US" dirty="0"/>
              <a:t>收集相关的、准确的、连续的和足够的数据</a:t>
            </a:r>
            <a:endParaRPr lang="en-US" dirty="0"/>
          </a:p>
        </p:txBody>
      </p:sp>
      <p:sp>
        <p:nvSpPr>
          <p:cNvPr id="3" name="Text Placeholder 2">
            <a:extLst>
              <a:ext uri="{FF2B5EF4-FFF2-40B4-BE49-F238E27FC236}">
                <a16:creationId xmlns:a16="http://schemas.microsoft.com/office/drawing/2014/main" id="{F2064C92-2DF3-3C1E-611E-82428C7E9562}"/>
              </a:ext>
            </a:extLst>
          </p:cNvPr>
          <p:cNvSpPr>
            <a:spLocks noGrp="1"/>
          </p:cNvSpPr>
          <p:nvPr>
            <p:ph type="body" sz="quarter" idx="10"/>
          </p:nvPr>
        </p:nvSpPr>
        <p:spPr>
          <a:xfrm>
            <a:off x="586390" y="1434370"/>
            <a:ext cx="6633117" cy="2585323"/>
          </a:xfrm>
        </p:spPr>
        <p:txBody>
          <a:bodyPr/>
          <a:lstStyle/>
          <a:p>
            <a:r>
              <a:rPr lang="zh-CN" altLang="en-US" sz="2400" dirty="0"/>
              <a:t>我想知道购买 </a:t>
            </a:r>
            <a:r>
              <a:rPr lang="en-US" altLang="zh-CN" sz="2400" dirty="0"/>
              <a:t>1.35 </a:t>
            </a:r>
            <a:r>
              <a:rPr lang="zh-CN" altLang="en-US" sz="2400" dirty="0"/>
              <a:t>克拉的钻石，要花多少钱？</a:t>
            </a:r>
            <a:endParaRPr lang="en-US" sz="2400" dirty="0"/>
          </a:p>
          <a:p>
            <a:r>
              <a:rPr lang="zh-CN" altLang="en-US" sz="2400" dirty="0"/>
              <a:t>在商店中记录了钻石的重量和对应的价格</a:t>
            </a:r>
            <a:endParaRPr lang="en-US" altLang="zh-CN" sz="2400" dirty="0"/>
          </a:p>
          <a:p>
            <a:pPr marL="342900" indent="-342900">
              <a:buFont typeface="Arial" panose="020B0604020202020204" pitchFamily="34" charset="0"/>
              <a:buChar char="•"/>
            </a:pPr>
            <a:r>
              <a:rPr lang="zh-CN" altLang="en-US" sz="2400" dirty="0"/>
              <a:t>数据是相关的 </a:t>
            </a:r>
            <a:r>
              <a:rPr lang="en-US" altLang="zh-CN" sz="2400" dirty="0"/>
              <a:t>- </a:t>
            </a:r>
            <a:r>
              <a:rPr lang="zh-CN" altLang="en-US" sz="2400" dirty="0"/>
              <a:t>重量肯定与价格相关</a:t>
            </a:r>
            <a:endParaRPr lang="en-US" altLang="zh-CN" sz="2400" dirty="0"/>
          </a:p>
          <a:p>
            <a:pPr marL="342900" indent="-342900">
              <a:buFont typeface="Arial" panose="020B0604020202020204" pitchFamily="34" charset="0"/>
              <a:buChar char="•"/>
            </a:pPr>
            <a:r>
              <a:rPr lang="zh-CN" altLang="en-US" sz="2400" dirty="0"/>
              <a:t>数据是准确的 </a:t>
            </a:r>
            <a:r>
              <a:rPr lang="en-US" altLang="zh-CN" sz="2400" dirty="0"/>
              <a:t>- </a:t>
            </a:r>
            <a:r>
              <a:rPr lang="zh-CN" altLang="en-US" sz="2400" dirty="0"/>
              <a:t>核实了两次记下的价格</a:t>
            </a:r>
            <a:endParaRPr lang="en-US" altLang="zh-CN" sz="2400" dirty="0"/>
          </a:p>
          <a:p>
            <a:pPr marL="342900" indent="-342900">
              <a:buFont typeface="Arial" panose="020B0604020202020204" pitchFamily="34" charset="0"/>
              <a:buChar char="•"/>
            </a:pPr>
            <a:r>
              <a:rPr lang="zh-CN" altLang="en-US" sz="2400" dirty="0"/>
              <a:t>数据是连续的 </a:t>
            </a:r>
            <a:r>
              <a:rPr lang="en-US" altLang="zh-CN" sz="2400" dirty="0"/>
              <a:t>- </a:t>
            </a:r>
            <a:r>
              <a:rPr lang="zh-CN" altLang="en-US" sz="2400" dirty="0"/>
              <a:t>两列中均没有空格</a:t>
            </a:r>
            <a:endParaRPr lang="en-US" altLang="zh-CN" sz="2400" dirty="0"/>
          </a:p>
          <a:p>
            <a:pPr marL="342900" indent="-342900">
              <a:buFont typeface="Arial" panose="020B0604020202020204" pitchFamily="34" charset="0"/>
              <a:buChar char="•"/>
            </a:pPr>
            <a:r>
              <a:rPr lang="zh-CN" altLang="en-US" sz="2400" dirty="0"/>
              <a:t>有“足够的”数据来回答我们的问题</a:t>
            </a:r>
          </a:p>
        </p:txBody>
      </p:sp>
      <p:pic>
        <p:nvPicPr>
          <p:cNvPr id="4" name="图片 4">
            <a:extLst>
              <a:ext uri="{FF2B5EF4-FFF2-40B4-BE49-F238E27FC236}">
                <a16:creationId xmlns:a16="http://schemas.microsoft.com/office/drawing/2014/main" id="{DE09E806-0C77-AB9E-5766-60EC7A6A3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8451" y="1217474"/>
            <a:ext cx="3507159" cy="5183326"/>
          </a:xfrm>
          <a:prstGeom prst="rect">
            <a:avLst/>
          </a:prstGeom>
        </p:spPr>
      </p:pic>
    </p:spTree>
    <p:extLst>
      <p:ext uri="{BB962C8B-B14F-4D97-AF65-F5344CB8AC3E}">
        <p14:creationId xmlns:p14="http://schemas.microsoft.com/office/powerpoint/2010/main" val="336173591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EC14C-5FE7-11D3-30C6-8788ED1727AB}"/>
              </a:ext>
            </a:extLst>
          </p:cNvPr>
          <p:cNvSpPr>
            <a:spLocks noGrp="1"/>
          </p:cNvSpPr>
          <p:nvPr>
            <p:ph type="title"/>
          </p:nvPr>
        </p:nvSpPr>
        <p:spPr/>
        <p:txBody>
          <a:bodyPr/>
          <a:lstStyle/>
          <a:p>
            <a:r>
              <a:rPr lang="zh-CN" altLang="en-US" dirty="0"/>
              <a:t>提出尖锐问题</a:t>
            </a:r>
            <a:endParaRPr lang="en-US" dirty="0"/>
          </a:p>
        </p:txBody>
      </p:sp>
      <p:sp>
        <p:nvSpPr>
          <p:cNvPr id="3" name="Text Placeholder 2">
            <a:extLst>
              <a:ext uri="{FF2B5EF4-FFF2-40B4-BE49-F238E27FC236}">
                <a16:creationId xmlns:a16="http://schemas.microsoft.com/office/drawing/2014/main" id="{B6E7E3F6-F458-8505-A216-51DC8D8DE3ED}"/>
              </a:ext>
            </a:extLst>
          </p:cNvPr>
          <p:cNvSpPr>
            <a:spLocks noGrp="1"/>
          </p:cNvSpPr>
          <p:nvPr>
            <p:ph type="body" sz="quarter" idx="10"/>
          </p:nvPr>
        </p:nvSpPr>
        <p:spPr>
          <a:xfrm>
            <a:off x="588263" y="2481048"/>
            <a:ext cx="11018520" cy="1895904"/>
          </a:xfrm>
        </p:spPr>
        <p:txBody>
          <a:bodyPr/>
          <a:lstStyle/>
          <a:p>
            <a:r>
              <a:rPr lang="zh-CN" altLang="en-US" dirty="0"/>
              <a:t>现在我们直接提出问题：“购买 </a:t>
            </a:r>
            <a:r>
              <a:rPr lang="en-US" altLang="zh-CN" dirty="0"/>
              <a:t>1.35 </a:t>
            </a:r>
            <a:r>
              <a:rPr lang="zh-CN" altLang="en-US" dirty="0"/>
              <a:t>克拉钻石需要多少钱？”</a:t>
            </a:r>
          </a:p>
          <a:p>
            <a:r>
              <a:rPr lang="zh-CN" altLang="en-US" dirty="0"/>
              <a:t>列表中没有 </a:t>
            </a:r>
            <a:r>
              <a:rPr lang="en-US" altLang="zh-CN" dirty="0"/>
              <a:t>1.35 </a:t>
            </a:r>
            <a:r>
              <a:rPr lang="zh-CN" altLang="en-US" dirty="0"/>
              <a:t>克拉的钻石，因此需要使用其他数据得出这一问题的答案。</a:t>
            </a:r>
          </a:p>
          <a:p>
            <a:endParaRPr lang="en-US" dirty="0"/>
          </a:p>
        </p:txBody>
      </p:sp>
    </p:spTree>
    <p:extLst>
      <p:ext uri="{BB962C8B-B14F-4D97-AF65-F5344CB8AC3E}">
        <p14:creationId xmlns:p14="http://schemas.microsoft.com/office/powerpoint/2010/main" val="30671584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8CE5-D906-F6B8-EDA5-4BD81CB5ED1E}"/>
              </a:ext>
            </a:extLst>
          </p:cNvPr>
          <p:cNvSpPr>
            <a:spLocks noGrp="1"/>
          </p:cNvSpPr>
          <p:nvPr>
            <p:ph type="title"/>
          </p:nvPr>
        </p:nvSpPr>
        <p:spPr/>
        <p:txBody>
          <a:bodyPr/>
          <a:lstStyle/>
          <a:p>
            <a:r>
              <a:rPr lang="zh-CN" altLang="en-US" dirty="0"/>
              <a:t>绘制现有数据</a:t>
            </a:r>
            <a:endParaRPr lang="en-US" dirty="0"/>
          </a:p>
        </p:txBody>
      </p:sp>
      <p:sp>
        <p:nvSpPr>
          <p:cNvPr id="3" name="Text Placeholder 2">
            <a:extLst>
              <a:ext uri="{FF2B5EF4-FFF2-40B4-BE49-F238E27FC236}">
                <a16:creationId xmlns:a16="http://schemas.microsoft.com/office/drawing/2014/main" id="{EAA724FE-8A56-E35D-B00E-E56E88602527}"/>
              </a:ext>
            </a:extLst>
          </p:cNvPr>
          <p:cNvSpPr>
            <a:spLocks noGrp="1"/>
          </p:cNvSpPr>
          <p:nvPr>
            <p:ph type="body" sz="quarter" idx="10"/>
          </p:nvPr>
        </p:nvSpPr>
        <p:spPr>
          <a:xfrm>
            <a:off x="586390" y="1434370"/>
            <a:ext cx="4357750" cy="812530"/>
          </a:xfrm>
        </p:spPr>
        <p:txBody>
          <a:bodyPr/>
          <a:lstStyle/>
          <a:p>
            <a:r>
              <a:rPr lang="zh-CN" altLang="en-US" sz="2400" dirty="0"/>
              <a:t>横轴：钻石重量（克拉）</a:t>
            </a:r>
            <a:endParaRPr lang="en-US" altLang="zh-CN" sz="2400" dirty="0"/>
          </a:p>
          <a:p>
            <a:r>
              <a:rPr lang="zh-CN" altLang="en-US" sz="2400" dirty="0"/>
              <a:t>纵轴：钻石价格（美元）</a:t>
            </a:r>
            <a:endParaRPr lang="en-US" sz="2400" dirty="0"/>
          </a:p>
        </p:txBody>
      </p:sp>
      <p:pic>
        <p:nvPicPr>
          <p:cNvPr id="4" name="图片 4">
            <a:extLst>
              <a:ext uri="{FF2B5EF4-FFF2-40B4-BE49-F238E27FC236}">
                <a16:creationId xmlns:a16="http://schemas.microsoft.com/office/drawing/2014/main" id="{99AF06BF-2B73-6E2C-4131-46AB0F318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2074" y="876378"/>
            <a:ext cx="6489032" cy="5691267"/>
          </a:xfrm>
          <a:prstGeom prst="rect">
            <a:avLst/>
          </a:prstGeom>
        </p:spPr>
      </p:pic>
    </p:spTree>
    <p:extLst>
      <p:ext uri="{BB962C8B-B14F-4D97-AF65-F5344CB8AC3E}">
        <p14:creationId xmlns:p14="http://schemas.microsoft.com/office/powerpoint/2010/main" val="12480791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A7F7D8-D8D1-F74A-CF2C-C2BBCCEB8E05}"/>
              </a:ext>
            </a:extLst>
          </p:cNvPr>
          <p:cNvSpPr>
            <a:spLocks noGrp="1"/>
          </p:cNvSpPr>
          <p:nvPr>
            <p:ph type="body" sz="quarter" idx="10"/>
          </p:nvPr>
        </p:nvSpPr>
        <p:spPr>
          <a:xfrm>
            <a:off x="566160" y="387963"/>
            <a:ext cx="4591666" cy="923330"/>
          </a:xfrm>
        </p:spPr>
        <p:txBody>
          <a:bodyPr/>
          <a:lstStyle/>
          <a:p>
            <a:r>
              <a:rPr lang="zh-CN" altLang="en-US" sz="3600" dirty="0">
                <a:latin typeface="+mj-ea"/>
                <a:ea typeface="+mj-ea"/>
              </a:rPr>
              <a:t>将数据转换为散点图</a:t>
            </a:r>
            <a:endParaRPr lang="en-US" altLang="zh-CN" sz="3600" dirty="0">
              <a:latin typeface="+mj-ea"/>
              <a:ea typeface="+mj-ea"/>
            </a:endParaRPr>
          </a:p>
          <a:p>
            <a:endParaRPr lang="zh-CN" altLang="en-US" sz="2000" dirty="0"/>
          </a:p>
        </p:txBody>
      </p:sp>
      <p:pic>
        <p:nvPicPr>
          <p:cNvPr id="4" name="图片 4">
            <a:extLst>
              <a:ext uri="{FF2B5EF4-FFF2-40B4-BE49-F238E27FC236}">
                <a16:creationId xmlns:a16="http://schemas.microsoft.com/office/drawing/2014/main" id="{29EE35A2-386A-A191-AE0B-867682FA6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5934" y="484944"/>
            <a:ext cx="6306124" cy="5530846"/>
          </a:xfrm>
          <a:prstGeom prst="rect">
            <a:avLst/>
          </a:prstGeom>
        </p:spPr>
      </p:pic>
      <p:pic>
        <p:nvPicPr>
          <p:cNvPr id="2" name="图片 4">
            <a:extLst>
              <a:ext uri="{FF2B5EF4-FFF2-40B4-BE49-F238E27FC236}">
                <a16:creationId xmlns:a16="http://schemas.microsoft.com/office/drawing/2014/main" id="{9F97C051-2F07-4AC9-57D5-571A044EB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137" y="1175910"/>
            <a:ext cx="3507159" cy="5183326"/>
          </a:xfrm>
          <a:prstGeom prst="rect">
            <a:avLst/>
          </a:prstGeom>
        </p:spPr>
      </p:pic>
      <p:sp>
        <p:nvSpPr>
          <p:cNvPr id="5" name="Arrow: Right 4">
            <a:extLst>
              <a:ext uri="{FF2B5EF4-FFF2-40B4-BE49-F238E27FC236}">
                <a16:creationId xmlns:a16="http://schemas.microsoft.com/office/drawing/2014/main" id="{515662AE-6517-3F5D-3965-144F5F220AD3}"/>
              </a:ext>
            </a:extLst>
          </p:cNvPr>
          <p:cNvSpPr/>
          <p:nvPr/>
        </p:nvSpPr>
        <p:spPr bwMode="auto">
          <a:xfrm>
            <a:off x="4401350" y="3080328"/>
            <a:ext cx="798827" cy="21705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87556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DF376-A311-F689-0091-D83A7AA9DA3F}"/>
              </a:ext>
            </a:extLst>
          </p:cNvPr>
          <p:cNvSpPr>
            <a:spLocks noGrp="1"/>
          </p:cNvSpPr>
          <p:nvPr>
            <p:ph type="title"/>
          </p:nvPr>
        </p:nvSpPr>
        <p:spPr/>
        <p:txBody>
          <a:bodyPr/>
          <a:lstStyle/>
          <a:p>
            <a:r>
              <a:rPr lang="zh-CN" altLang="en-US" dirty="0"/>
              <a:t>连接数据点绘制模型</a:t>
            </a:r>
            <a:endParaRPr lang="en-US" dirty="0"/>
          </a:p>
        </p:txBody>
      </p:sp>
      <p:sp>
        <p:nvSpPr>
          <p:cNvPr id="3" name="Text Placeholder 2">
            <a:extLst>
              <a:ext uri="{FF2B5EF4-FFF2-40B4-BE49-F238E27FC236}">
                <a16:creationId xmlns:a16="http://schemas.microsoft.com/office/drawing/2014/main" id="{24932812-A29D-D68B-8958-DD66F60ED488}"/>
              </a:ext>
            </a:extLst>
          </p:cNvPr>
          <p:cNvSpPr>
            <a:spLocks noGrp="1"/>
          </p:cNvSpPr>
          <p:nvPr>
            <p:ph type="body" sz="quarter" idx="10"/>
          </p:nvPr>
        </p:nvSpPr>
        <p:spPr>
          <a:xfrm>
            <a:off x="586390" y="1434370"/>
            <a:ext cx="4974438" cy="1994392"/>
          </a:xfrm>
        </p:spPr>
        <p:txBody>
          <a:bodyPr/>
          <a:lstStyle/>
          <a:p>
            <a:r>
              <a:rPr lang="zh-CN" altLang="en-US" sz="2400" dirty="0"/>
              <a:t>绘制简单的模型：直线</a:t>
            </a:r>
            <a:endParaRPr lang="en-US" altLang="zh-CN" sz="2400" dirty="0"/>
          </a:p>
          <a:p>
            <a:r>
              <a:rPr lang="zh-CN" altLang="en-US" sz="2400" dirty="0"/>
              <a:t>所有点未准确落在线上是可以接受的</a:t>
            </a:r>
            <a:endParaRPr lang="en-US" altLang="zh-CN" sz="2400" dirty="0"/>
          </a:p>
          <a:p>
            <a:pPr marL="571500" lvl="1" indent="-342900">
              <a:buFont typeface="Arial" panose="020B0604020202020204" pitchFamily="34" charset="0"/>
              <a:buChar char="•"/>
            </a:pPr>
            <a:r>
              <a:rPr lang="zh-CN" altLang="en-US" dirty="0"/>
              <a:t>存在干扰、误差等</a:t>
            </a:r>
            <a:endParaRPr lang="en-US" altLang="zh-CN" dirty="0"/>
          </a:p>
          <a:p>
            <a:pPr lvl="1"/>
            <a:endParaRPr lang="en-US" altLang="zh-CN" dirty="0"/>
          </a:p>
          <a:p>
            <a:r>
              <a:rPr lang="zh-CN" altLang="en-US" sz="2400" dirty="0"/>
              <a:t>直线：“线性回归模型”</a:t>
            </a:r>
            <a:endParaRPr lang="en-US" sz="2400" dirty="0"/>
          </a:p>
        </p:txBody>
      </p:sp>
      <p:pic>
        <p:nvPicPr>
          <p:cNvPr id="4" name="图片 4">
            <a:extLst>
              <a:ext uri="{FF2B5EF4-FFF2-40B4-BE49-F238E27FC236}">
                <a16:creationId xmlns:a16="http://schemas.microsoft.com/office/drawing/2014/main" id="{DD3CF727-D346-C3A9-35A1-44323A45C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972" y="866457"/>
            <a:ext cx="5504198" cy="4828491"/>
          </a:xfrm>
          <a:prstGeom prst="rect">
            <a:avLst/>
          </a:prstGeom>
        </p:spPr>
      </p:pic>
    </p:spTree>
    <p:extLst>
      <p:ext uri="{BB962C8B-B14F-4D97-AF65-F5344CB8AC3E}">
        <p14:creationId xmlns:p14="http://schemas.microsoft.com/office/powerpoint/2010/main" val="26294552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AAEF-B534-6768-D298-BFF98EB19A98}"/>
              </a:ext>
            </a:extLst>
          </p:cNvPr>
          <p:cNvSpPr>
            <a:spLocks noGrp="1"/>
          </p:cNvSpPr>
          <p:nvPr>
            <p:ph type="title"/>
          </p:nvPr>
        </p:nvSpPr>
        <p:spPr/>
        <p:txBody>
          <a:bodyPr/>
          <a:lstStyle/>
          <a:p>
            <a:r>
              <a:rPr lang="zh-CN" altLang="en-US" dirty="0"/>
              <a:t>使用模型找出答案</a:t>
            </a:r>
            <a:endParaRPr lang="en-US" dirty="0"/>
          </a:p>
        </p:txBody>
      </p:sp>
      <p:sp>
        <p:nvSpPr>
          <p:cNvPr id="3" name="Text Placeholder 2">
            <a:extLst>
              <a:ext uri="{FF2B5EF4-FFF2-40B4-BE49-F238E27FC236}">
                <a16:creationId xmlns:a16="http://schemas.microsoft.com/office/drawing/2014/main" id="{C55A7669-EB65-24DB-D157-70CC154F67B1}"/>
              </a:ext>
            </a:extLst>
          </p:cNvPr>
          <p:cNvSpPr>
            <a:spLocks noGrp="1"/>
          </p:cNvSpPr>
          <p:nvPr>
            <p:ph type="body" sz="quarter" idx="10"/>
          </p:nvPr>
        </p:nvSpPr>
        <p:spPr>
          <a:xfrm>
            <a:off x="586390" y="1434370"/>
            <a:ext cx="5038233" cy="2856167"/>
          </a:xfrm>
        </p:spPr>
        <p:txBody>
          <a:bodyPr/>
          <a:lstStyle/>
          <a:p>
            <a:r>
              <a:rPr lang="en-US" altLang="zh-CN" sz="2400" dirty="0"/>
              <a:t>1.35 </a:t>
            </a:r>
            <a:r>
              <a:rPr lang="zh-CN" altLang="en-US" sz="2400" dirty="0"/>
              <a:t>克拉的钻石要花多少钱？</a:t>
            </a:r>
          </a:p>
          <a:p>
            <a:endParaRPr lang="zh-CN" altLang="en-US" sz="2000" dirty="0"/>
          </a:p>
          <a:p>
            <a:r>
              <a:rPr lang="zh-CN" altLang="en-US" sz="2000" dirty="0"/>
              <a:t>为了回答问题，我们盯住 </a:t>
            </a:r>
            <a:r>
              <a:rPr lang="en-US" altLang="zh-CN" sz="2000" dirty="0"/>
              <a:t>1.35 </a:t>
            </a:r>
            <a:r>
              <a:rPr lang="zh-CN" altLang="en-US" sz="2000" dirty="0"/>
              <a:t>克拉并绘制一条纵向线。 当它与模型线相交后，我们盯住这一点到价格轴的水平线。 刚好为 </a:t>
            </a:r>
            <a:r>
              <a:rPr lang="en-US" altLang="zh-CN" sz="2000" dirty="0"/>
              <a:t>10,000</a:t>
            </a:r>
            <a:r>
              <a:rPr lang="zh-CN" altLang="en-US" sz="2000" dirty="0"/>
              <a:t>。 哇！ 这就是答案：</a:t>
            </a:r>
            <a:r>
              <a:rPr lang="en-US" altLang="zh-CN" sz="2000" dirty="0"/>
              <a:t>1.35 </a:t>
            </a:r>
            <a:r>
              <a:rPr lang="zh-CN" altLang="en-US" sz="2000" dirty="0"/>
              <a:t>克拉的钻石大约需要 </a:t>
            </a:r>
            <a:r>
              <a:rPr lang="en-US" altLang="zh-CN" sz="2000" dirty="0"/>
              <a:t>$10,000</a:t>
            </a:r>
            <a:r>
              <a:rPr lang="zh-CN" altLang="en-US" sz="2000" dirty="0"/>
              <a:t>。</a:t>
            </a:r>
          </a:p>
          <a:p>
            <a:endParaRPr lang="en-US" dirty="0"/>
          </a:p>
        </p:txBody>
      </p:sp>
      <p:pic>
        <p:nvPicPr>
          <p:cNvPr id="4" name="图片 4">
            <a:extLst>
              <a:ext uri="{FF2B5EF4-FFF2-40B4-BE49-F238E27FC236}">
                <a16:creationId xmlns:a16="http://schemas.microsoft.com/office/drawing/2014/main" id="{A22C709F-DBF0-ADFE-3694-A4D504472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442" y="784141"/>
            <a:ext cx="5804526" cy="5142214"/>
          </a:xfrm>
          <a:prstGeom prst="rect">
            <a:avLst/>
          </a:prstGeom>
        </p:spPr>
      </p:pic>
    </p:spTree>
    <p:extLst>
      <p:ext uri="{BB962C8B-B14F-4D97-AF65-F5344CB8AC3E}">
        <p14:creationId xmlns:p14="http://schemas.microsoft.com/office/powerpoint/2010/main" val="40534312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E6DD-9469-EAE0-FD14-4F63A1A72C2C}"/>
              </a:ext>
            </a:extLst>
          </p:cNvPr>
          <p:cNvSpPr>
            <a:spLocks noGrp="1"/>
          </p:cNvSpPr>
          <p:nvPr>
            <p:ph type="title"/>
          </p:nvPr>
        </p:nvSpPr>
        <p:spPr/>
        <p:txBody>
          <a:bodyPr/>
          <a:lstStyle/>
          <a:p>
            <a:r>
              <a:rPr lang="zh-CN" altLang="en-US" dirty="0"/>
              <a:t>创建一个置信区间</a:t>
            </a:r>
            <a:endParaRPr lang="en-US" dirty="0"/>
          </a:p>
        </p:txBody>
      </p:sp>
      <p:sp>
        <p:nvSpPr>
          <p:cNvPr id="3" name="Text Placeholder 2">
            <a:extLst>
              <a:ext uri="{FF2B5EF4-FFF2-40B4-BE49-F238E27FC236}">
                <a16:creationId xmlns:a16="http://schemas.microsoft.com/office/drawing/2014/main" id="{A4B898BC-0AC4-50ED-3C3D-04D76BCB02A9}"/>
              </a:ext>
            </a:extLst>
          </p:cNvPr>
          <p:cNvSpPr>
            <a:spLocks noGrp="1"/>
          </p:cNvSpPr>
          <p:nvPr>
            <p:ph type="body" sz="quarter" idx="10"/>
          </p:nvPr>
        </p:nvSpPr>
        <p:spPr>
          <a:xfrm>
            <a:off x="588263" y="1455635"/>
            <a:ext cx="5070131" cy="3139321"/>
          </a:xfrm>
        </p:spPr>
        <p:txBody>
          <a:bodyPr/>
          <a:lstStyle/>
          <a:p>
            <a:r>
              <a:rPr lang="zh-CN" altLang="en-US" sz="2000" dirty="0"/>
              <a:t>我们肯定想知道这个预测有多准确。 知道 </a:t>
            </a:r>
            <a:r>
              <a:rPr lang="en-US" altLang="zh-CN" sz="2000" dirty="0"/>
              <a:t>1.35 </a:t>
            </a:r>
            <a:r>
              <a:rPr lang="zh-CN" altLang="en-US" sz="2000" dirty="0"/>
              <a:t>克拉钻石的价格非常接近、还是远高于或远低于 </a:t>
            </a:r>
            <a:r>
              <a:rPr lang="en-US" altLang="zh-CN" sz="2000" dirty="0"/>
              <a:t>$10,000 </a:t>
            </a:r>
            <a:r>
              <a:rPr lang="zh-CN" altLang="en-US" sz="2000" dirty="0"/>
              <a:t>非常有用。 为了得出此答案，我们在回归线附近绘制一个信封形图形，覆盖大多数点。 这个信封称为“置信区间”：根据过去的经验，我们可以信任此信封形区域中的价格。 我们可以再绘制两条水平线：使 </a:t>
            </a:r>
            <a:r>
              <a:rPr lang="en-US" altLang="zh-CN" sz="2000" dirty="0"/>
              <a:t>1.35 </a:t>
            </a:r>
            <a:r>
              <a:rPr lang="zh-CN" altLang="en-US" sz="2000" dirty="0"/>
              <a:t>克拉线与此信封形区域的最低点和最高点相交。</a:t>
            </a:r>
          </a:p>
          <a:p>
            <a:endParaRPr lang="en-US" sz="2000" dirty="0"/>
          </a:p>
        </p:txBody>
      </p:sp>
      <p:pic>
        <p:nvPicPr>
          <p:cNvPr id="4" name="图片 4">
            <a:extLst>
              <a:ext uri="{FF2B5EF4-FFF2-40B4-BE49-F238E27FC236}">
                <a16:creationId xmlns:a16="http://schemas.microsoft.com/office/drawing/2014/main" id="{EE56C7A1-8E3E-4FB3-A398-D372858E1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56154"/>
            <a:ext cx="5705417" cy="3920646"/>
          </a:xfrm>
          <a:prstGeom prst="rect">
            <a:avLst/>
          </a:prstGeom>
        </p:spPr>
      </p:pic>
      <p:sp>
        <p:nvSpPr>
          <p:cNvPr id="5" name="TextBox 4">
            <a:extLst>
              <a:ext uri="{FF2B5EF4-FFF2-40B4-BE49-F238E27FC236}">
                <a16:creationId xmlns:a16="http://schemas.microsoft.com/office/drawing/2014/main" id="{08E180B5-8401-3BA5-E5CB-CEDEB9863499}"/>
              </a:ext>
            </a:extLst>
          </p:cNvPr>
          <p:cNvSpPr txBox="1"/>
          <p:nvPr/>
        </p:nvSpPr>
        <p:spPr>
          <a:xfrm>
            <a:off x="656704" y="5256640"/>
            <a:ext cx="11144713" cy="923330"/>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现在可以从置信区间获取一些内容：我们可以自信地说 </a:t>
            </a:r>
            <a:r>
              <a:rPr lang="en-US" altLang="zh-CN" sz="2000" dirty="0">
                <a:gradFill>
                  <a:gsLst>
                    <a:gs pos="2917">
                      <a:schemeClr val="tx1"/>
                    </a:gs>
                    <a:gs pos="30000">
                      <a:schemeClr val="tx1"/>
                    </a:gs>
                  </a:gsLst>
                  <a:lin ang="5400000" scaled="0"/>
                </a:gradFill>
              </a:rPr>
              <a:t>1.35 </a:t>
            </a:r>
            <a:r>
              <a:rPr lang="zh-CN" altLang="en-US" sz="2000" dirty="0">
                <a:gradFill>
                  <a:gsLst>
                    <a:gs pos="2917">
                      <a:schemeClr val="tx1"/>
                    </a:gs>
                    <a:gs pos="30000">
                      <a:schemeClr val="tx1"/>
                    </a:gs>
                  </a:gsLst>
                  <a:lin ang="5400000" scaled="0"/>
                </a:gradFill>
              </a:rPr>
              <a:t>克拉钻石的价格约为 </a:t>
            </a:r>
            <a:r>
              <a:rPr lang="en-US" altLang="zh-CN" sz="2000" dirty="0">
                <a:gradFill>
                  <a:gsLst>
                    <a:gs pos="2917">
                      <a:schemeClr val="tx1"/>
                    </a:gs>
                    <a:gs pos="30000">
                      <a:schemeClr val="tx1"/>
                    </a:gs>
                  </a:gsLst>
                  <a:lin ang="5400000" scaled="0"/>
                </a:gradFill>
              </a:rPr>
              <a:t>$10,000 - </a:t>
            </a:r>
            <a:r>
              <a:rPr lang="zh-CN" altLang="en-US" sz="2000" dirty="0">
                <a:gradFill>
                  <a:gsLst>
                    <a:gs pos="2917">
                      <a:schemeClr val="tx1"/>
                    </a:gs>
                    <a:gs pos="30000">
                      <a:schemeClr val="tx1"/>
                    </a:gs>
                  </a:gsLst>
                  <a:lin ang="5400000" scaled="0"/>
                </a:gradFill>
              </a:rPr>
              <a:t>但可能低至 </a:t>
            </a:r>
            <a:r>
              <a:rPr lang="en-US" altLang="zh-CN" sz="2000" dirty="0">
                <a:gradFill>
                  <a:gsLst>
                    <a:gs pos="2917">
                      <a:schemeClr val="tx1"/>
                    </a:gs>
                    <a:gs pos="30000">
                      <a:schemeClr val="tx1"/>
                    </a:gs>
                  </a:gsLst>
                  <a:lin ang="5400000" scaled="0"/>
                </a:gradFill>
              </a:rPr>
              <a:t>$8,000 </a:t>
            </a:r>
            <a:r>
              <a:rPr lang="zh-CN" altLang="en-US" sz="2000" dirty="0">
                <a:gradFill>
                  <a:gsLst>
                    <a:gs pos="2917">
                      <a:schemeClr val="tx1"/>
                    </a:gs>
                    <a:gs pos="30000">
                      <a:schemeClr val="tx1"/>
                    </a:gs>
                  </a:gsLst>
                  <a:lin ang="5400000" scaled="0"/>
                </a:gradFill>
              </a:rPr>
              <a:t>或高达 </a:t>
            </a:r>
            <a:r>
              <a:rPr lang="en-US" altLang="zh-CN" sz="2000" dirty="0">
                <a:gradFill>
                  <a:gsLst>
                    <a:gs pos="2917">
                      <a:schemeClr val="tx1"/>
                    </a:gs>
                    <a:gs pos="30000">
                      <a:schemeClr val="tx1"/>
                    </a:gs>
                  </a:gsLst>
                  <a:lin ang="5400000" scaled="0"/>
                </a:gradFill>
              </a:rPr>
              <a:t>$12,000</a:t>
            </a:r>
            <a:r>
              <a:rPr lang="zh-CN" altLang="en-US" sz="2000" dirty="0">
                <a:gradFill>
                  <a:gsLst>
                    <a:gs pos="2917">
                      <a:schemeClr val="tx1"/>
                    </a:gs>
                    <a:gs pos="30000">
                      <a:schemeClr val="tx1"/>
                    </a:gs>
                  </a:gsLst>
                  <a:lin ang="5400000" scaled="0"/>
                </a:gradFill>
              </a:rPr>
              <a:t>。</a:t>
            </a: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049200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42C8-4559-F558-5544-2B4F2064E903}"/>
              </a:ext>
            </a:extLst>
          </p:cNvPr>
          <p:cNvSpPr>
            <a:spLocks noGrp="1"/>
          </p:cNvSpPr>
          <p:nvPr>
            <p:ph type="title"/>
          </p:nvPr>
        </p:nvSpPr>
        <p:spPr/>
        <p:txBody>
          <a:bodyPr/>
          <a:lstStyle/>
          <a:p>
            <a:r>
              <a:rPr lang="zh-CN" altLang="en-US" dirty="0"/>
              <a:t>生活中的机器学习</a:t>
            </a:r>
            <a:endParaRPr lang="en-US" dirty="0"/>
          </a:p>
        </p:txBody>
      </p:sp>
      <p:sp>
        <p:nvSpPr>
          <p:cNvPr id="3" name="Text Placeholder 2">
            <a:extLst>
              <a:ext uri="{FF2B5EF4-FFF2-40B4-BE49-F238E27FC236}">
                <a16:creationId xmlns:a16="http://schemas.microsoft.com/office/drawing/2014/main" id="{62725177-7537-3A53-F189-67BAC39571EC}"/>
              </a:ext>
            </a:extLst>
          </p:cNvPr>
          <p:cNvSpPr>
            <a:spLocks noGrp="1"/>
          </p:cNvSpPr>
          <p:nvPr>
            <p:ph type="body" sz="quarter" idx="10"/>
          </p:nvPr>
        </p:nvSpPr>
        <p:spPr>
          <a:xfrm>
            <a:off x="588263" y="5318964"/>
            <a:ext cx="11018520" cy="677108"/>
          </a:xfrm>
        </p:spPr>
        <p:txBody>
          <a:bodyPr/>
          <a:lstStyle/>
          <a:p>
            <a:r>
              <a:rPr lang="zh-CN" altLang="en-US" sz="2000" dirty="0"/>
              <a:t>机器学习不仅存在于网络空间，它还存在于你每天的生活中：从你醒来到入睡，每时每刻无所不在。</a:t>
            </a:r>
            <a:endParaRPr lang="en-US" altLang="zh-CN" sz="2000" dirty="0"/>
          </a:p>
          <a:p>
            <a:r>
              <a:rPr lang="zh-CN" altLang="en-US" sz="2000" dirty="0">
                <a:solidFill>
                  <a:srgbClr val="0070C0"/>
                </a:solidFill>
                <a:latin typeface="+mj-ea"/>
                <a:ea typeface="+mj-ea"/>
              </a:rPr>
              <a:t>现在我们不用给计算机编程，它们自己给自己编程。</a:t>
            </a:r>
          </a:p>
        </p:txBody>
      </p:sp>
      <p:grpSp>
        <p:nvGrpSpPr>
          <p:cNvPr id="30" name="Group 29">
            <a:extLst>
              <a:ext uri="{FF2B5EF4-FFF2-40B4-BE49-F238E27FC236}">
                <a16:creationId xmlns:a16="http://schemas.microsoft.com/office/drawing/2014/main" id="{37D78B58-5AA4-AEF1-D33C-C57DB9183F63}"/>
              </a:ext>
            </a:extLst>
          </p:cNvPr>
          <p:cNvGrpSpPr/>
          <p:nvPr/>
        </p:nvGrpSpPr>
        <p:grpSpPr>
          <a:xfrm>
            <a:off x="2679361" y="1416932"/>
            <a:ext cx="6833278" cy="3371877"/>
            <a:chOff x="2606645" y="1345564"/>
            <a:chExt cx="6833278" cy="3371877"/>
          </a:xfrm>
        </p:grpSpPr>
        <p:pic>
          <p:nvPicPr>
            <p:cNvPr id="7" name="Picture 6" descr="A blue and yellow symbol in a circle&#10;&#10;Description automatically generated with low confidence">
              <a:extLst>
                <a:ext uri="{FF2B5EF4-FFF2-40B4-BE49-F238E27FC236}">
                  <a16:creationId xmlns:a16="http://schemas.microsoft.com/office/drawing/2014/main" id="{6BC37D4E-B0CB-63A7-9467-8E57096C80D0}"/>
                </a:ext>
              </a:extLst>
            </p:cNvPr>
            <p:cNvPicPr>
              <a:picLocks noChangeAspect="1"/>
            </p:cNvPicPr>
            <p:nvPr/>
          </p:nvPicPr>
          <p:blipFill>
            <a:blip r:embed="rId3"/>
            <a:stretch>
              <a:fillRect/>
            </a:stretch>
          </p:blipFill>
          <p:spPr>
            <a:xfrm>
              <a:off x="2626542" y="1407586"/>
              <a:ext cx="1191313" cy="1191313"/>
            </a:xfrm>
            <a:prstGeom prst="rect">
              <a:avLst/>
            </a:prstGeom>
          </p:spPr>
        </p:pic>
        <p:pic>
          <p:nvPicPr>
            <p:cNvPr id="11" name="Picture 10" descr="A picture containing line, black, symbol, screenshot&#10;&#10;Description automatically generated">
              <a:extLst>
                <a:ext uri="{FF2B5EF4-FFF2-40B4-BE49-F238E27FC236}">
                  <a16:creationId xmlns:a16="http://schemas.microsoft.com/office/drawing/2014/main" id="{8C3B3BD7-9E9F-B536-7E82-7AA4FA2B8250}"/>
                </a:ext>
              </a:extLst>
            </p:cNvPr>
            <p:cNvPicPr>
              <a:picLocks noChangeAspect="1"/>
            </p:cNvPicPr>
            <p:nvPr/>
          </p:nvPicPr>
          <p:blipFill>
            <a:blip r:embed="rId4"/>
            <a:stretch>
              <a:fillRect/>
            </a:stretch>
          </p:blipFill>
          <p:spPr>
            <a:xfrm>
              <a:off x="4516616" y="1407586"/>
              <a:ext cx="1191313" cy="1191313"/>
            </a:xfrm>
            <a:prstGeom prst="rect">
              <a:avLst/>
            </a:prstGeom>
          </p:spPr>
        </p:pic>
        <p:pic>
          <p:nvPicPr>
            <p:cNvPr id="13" name="Picture 12" descr="A picture containing symbol, black, graphics, black and white&#10;&#10;Description automatically generated">
              <a:extLst>
                <a:ext uri="{FF2B5EF4-FFF2-40B4-BE49-F238E27FC236}">
                  <a16:creationId xmlns:a16="http://schemas.microsoft.com/office/drawing/2014/main" id="{F3661B0D-68FC-4853-FCAA-CCA9E1A84804}"/>
                </a:ext>
              </a:extLst>
            </p:cNvPr>
            <p:cNvPicPr>
              <a:picLocks noChangeAspect="1"/>
            </p:cNvPicPr>
            <p:nvPr/>
          </p:nvPicPr>
          <p:blipFill>
            <a:blip r:embed="rId5"/>
            <a:stretch>
              <a:fillRect/>
            </a:stretch>
          </p:blipFill>
          <p:spPr>
            <a:xfrm>
              <a:off x="6406691" y="1548988"/>
              <a:ext cx="908509" cy="908509"/>
            </a:xfrm>
            <a:prstGeom prst="rect">
              <a:avLst/>
            </a:prstGeom>
          </p:spPr>
        </p:pic>
        <p:pic>
          <p:nvPicPr>
            <p:cNvPr id="1028" name="Picture 4" descr="All images">
              <a:extLst>
                <a:ext uri="{FF2B5EF4-FFF2-40B4-BE49-F238E27FC236}">
                  <a16:creationId xmlns:a16="http://schemas.microsoft.com/office/drawing/2014/main" id="{713A3787-7320-8DC4-2B12-1FDD4350EE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4566" y="1345564"/>
              <a:ext cx="1315357" cy="13153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font, graphics, logo, symbol&#10;&#10;Description automatically generated">
              <a:extLst>
                <a:ext uri="{FF2B5EF4-FFF2-40B4-BE49-F238E27FC236}">
                  <a16:creationId xmlns:a16="http://schemas.microsoft.com/office/drawing/2014/main" id="{74E2CE1F-782B-5036-E975-CA6F4076ADE4}"/>
                </a:ext>
              </a:extLst>
            </p:cNvPr>
            <p:cNvPicPr>
              <a:picLocks noChangeAspect="1"/>
            </p:cNvPicPr>
            <p:nvPr/>
          </p:nvPicPr>
          <p:blipFill>
            <a:blip r:embed="rId7"/>
            <a:stretch>
              <a:fillRect/>
            </a:stretch>
          </p:blipFill>
          <p:spPr>
            <a:xfrm>
              <a:off x="2736050" y="3252646"/>
              <a:ext cx="1081805" cy="1081805"/>
            </a:xfrm>
            <a:prstGeom prst="rect">
              <a:avLst/>
            </a:prstGeom>
          </p:spPr>
        </p:pic>
        <p:pic>
          <p:nvPicPr>
            <p:cNvPr id="17" name="Picture 16" descr="A picture containing logo, graphics, clipart, symbol&#10;&#10;Description automatically generated">
              <a:extLst>
                <a:ext uri="{FF2B5EF4-FFF2-40B4-BE49-F238E27FC236}">
                  <a16:creationId xmlns:a16="http://schemas.microsoft.com/office/drawing/2014/main" id="{CCFB639C-6740-9583-4DDD-D00B75DAE169}"/>
                </a:ext>
              </a:extLst>
            </p:cNvPr>
            <p:cNvPicPr>
              <a:picLocks noChangeAspect="1"/>
            </p:cNvPicPr>
            <p:nvPr/>
          </p:nvPicPr>
          <p:blipFill>
            <a:blip r:embed="rId8"/>
            <a:stretch>
              <a:fillRect/>
            </a:stretch>
          </p:blipFill>
          <p:spPr>
            <a:xfrm>
              <a:off x="4676873" y="3421486"/>
              <a:ext cx="822257" cy="744124"/>
            </a:xfrm>
            <a:prstGeom prst="rect">
              <a:avLst/>
            </a:prstGeom>
          </p:spPr>
        </p:pic>
        <p:pic>
          <p:nvPicPr>
            <p:cNvPr id="21" name="Picture 20" descr="A picture containing black, darkness&#10;&#10;Description automatically generated">
              <a:extLst>
                <a:ext uri="{FF2B5EF4-FFF2-40B4-BE49-F238E27FC236}">
                  <a16:creationId xmlns:a16="http://schemas.microsoft.com/office/drawing/2014/main" id="{E611D400-6F85-F96D-458A-312C9F0D5882}"/>
                </a:ext>
              </a:extLst>
            </p:cNvPr>
            <p:cNvPicPr>
              <a:picLocks noChangeAspect="1"/>
            </p:cNvPicPr>
            <p:nvPr/>
          </p:nvPicPr>
          <p:blipFill>
            <a:blip r:embed="rId9"/>
            <a:stretch>
              <a:fillRect/>
            </a:stretch>
          </p:blipFill>
          <p:spPr>
            <a:xfrm>
              <a:off x="6492943" y="3382420"/>
              <a:ext cx="822257" cy="822257"/>
            </a:xfrm>
            <a:prstGeom prst="rect">
              <a:avLst/>
            </a:prstGeom>
          </p:spPr>
        </p:pic>
        <p:pic>
          <p:nvPicPr>
            <p:cNvPr id="1032" name="Picture 8" descr="How Little Red Book is useful for fashion businesses in China? - Fashion China">
              <a:extLst>
                <a:ext uri="{FF2B5EF4-FFF2-40B4-BE49-F238E27FC236}">
                  <a16:creationId xmlns:a16="http://schemas.microsoft.com/office/drawing/2014/main" id="{CA599B6E-3BBF-D982-48A0-3CF3EAC852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6368" y="3382420"/>
              <a:ext cx="822257" cy="82225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68623C5-6303-DCA7-6787-8617907A531D}"/>
                </a:ext>
              </a:extLst>
            </p:cNvPr>
            <p:cNvSpPr txBox="1"/>
            <p:nvPr/>
          </p:nvSpPr>
          <p:spPr>
            <a:xfrm>
              <a:off x="2606645" y="2672649"/>
              <a:ext cx="1231106" cy="369332"/>
            </a:xfrm>
            <a:prstGeom prst="rect">
              <a:avLst/>
            </a:prstGeom>
            <a:noFill/>
          </p:spPr>
          <p:txBody>
            <a:bodyPr wrap="none" lIns="0" tIns="0" rIns="0" bIns="0" rtlCol="0">
              <a:spAutoFit/>
            </a:bodyPr>
            <a:lstStyle/>
            <a:p>
              <a:pPr algn="l"/>
              <a:r>
                <a:rPr lang="zh-CN" altLang="en-US" sz="2400" dirty="0">
                  <a:gradFill>
                    <a:gsLst>
                      <a:gs pos="2917">
                        <a:schemeClr val="tx1"/>
                      </a:gs>
                      <a:gs pos="30000">
                        <a:schemeClr val="tx1"/>
                      </a:gs>
                    </a:gsLst>
                    <a:lin ang="5400000" scaled="0"/>
                  </a:gradFill>
                </a:rPr>
                <a:t>搜索引擎</a:t>
              </a:r>
              <a:endParaRPr lang="en-US" sz="2000" dirty="0" err="1">
                <a:gradFill>
                  <a:gsLst>
                    <a:gs pos="2917">
                      <a:schemeClr val="tx1"/>
                    </a:gs>
                    <a:gs pos="30000">
                      <a:schemeClr val="tx1"/>
                    </a:gs>
                  </a:gsLst>
                  <a:lin ang="5400000" scaled="0"/>
                </a:gradFill>
              </a:endParaRPr>
            </a:p>
          </p:txBody>
        </p:sp>
        <p:sp>
          <p:nvSpPr>
            <p:cNvPr id="23" name="TextBox 22">
              <a:extLst>
                <a:ext uri="{FF2B5EF4-FFF2-40B4-BE49-F238E27FC236}">
                  <a16:creationId xmlns:a16="http://schemas.microsoft.com/office/drawing/2014/main" id="{CDBA3221-500B-C313-28BA-09FD94BC43F8}"/>
                </a:ext>
              </a:extLst>
            </p:cNvPr>
            <p:cNvSpPr txBox="1"/>
            <p:nvPr/>
          </p:nvSpPr>
          <p:spPr>
            <a:xfrm>
              <a:off x="4806759" y="2672649"/>
              <a:ext cx="615553" cy="369332"/>
            </a:xfrm>
            <a:prstGeom prst="rect">
              <a:avLst/>
            </a:prstGeom>
            <a:noFill/>
          </p:spPr>
          <p:txBody>
            <a:bodyPr wrap="none" lIns="0" tIns="0" rIns="0" bIns="0" rtlCol="0">
              <a:spAutoFit/>
            </a:bodyPr>
            <a:lstStyle/>
            <a:p>
              <a:pPr algn="l"/>
              <a:r>
                <a:rPr lang="zh-CN" altLang="en-US" sz="2400" dirty="0">
                  <a:gradFill>
                    <a:gsLst>
                      <a:gs pos="2917">
                        <a:schemeClr val="tx1"/>
                      </a:gs>
                      <a:gs pos="30000">
                        <a:schemeClr val="tx1"/>
                      </a:gs>
                    </a:gsLst>
                    <a:lin ang="5400000" scaled="0"/>
                  </a:gradFill>
                </a:rPr>
                <a:t>邮箱</a:t>
              </a:r>
              <a:endParaRPr lang="en-US" sz="2000" dirty="0" err="1">
                <a:gradFill>
                  <a:gsLst>
                    <a:gs pos="2917">
                      <a:schemeClr val="tx1"/>
                    </a:gs>
                    <a:gs pos="30000">
                      <a:schemeClr val="tx1"/>
                    </a:gs>
                  </a:gsLst>
                  <a:lin ang="5400000" scaled="0"/>
                </a:gradFill>
              </a:endParaRPr>
            </a:p>
          </p:txBody>
        </p:sp>
        <p:sp>
          <p:nvSpPr>
            <p:cNvPr id="24" name="TextBox 23">
              <a:extLst>
                <a:ext uri="{FF2B5EF4-FFF2-40B4-BE49-F238E27FC236}">
                  <a16:creationId xmlns:a16="http://schemas.microsoft.com/office/drawing/2014/main" id="{BCD0781B-F6EB-D34D-33ED-F28AACD754A2}"/>
                </a:ext>
              </a:extLst>
            </p:cNvPr>
            <p:cNvSpPr txBox="1"/>
            <p:nvPr/>
          </p:nvSpPr>
          <p:spPr>
            <a:xfrm>
              <a:off x="6288518" y="2672649"/>
              <a:ext cx="1231106" cy="369332"/>
            </a:xfrm>
            <a:prstGeom prst="rect">
              <a:avLst/>
            </a:prstGeom>
            <a:noFill/>
          </p:spPr>
          <p:txBody>
            <a:bodyPr wrap="none" lIns="0" tIns="0" rIns="0" bIns="0" rtlCol="0">
              <a:spAutoFit/>
            </a:bodyPr>
            <a:lstStyle/>
            <a:p>
              <a:pPr algn="l"/>
              <a:r>
                <a:rPr lang="zh-CN" altLang="en-US" sz="2400" dirty="0">
                  <a:gradFill>
                    <a:gsLst>
                      <a:gs pos="2917">
                        <a:schemeClr val="tx1"/>
                      </a:gs>
                      <a:gs pos="30000">
                        <a:schemeClr val="tx1"/>
                      </a:gs>
                    </a:gsLst>
                    <a:lin ang="5400000" scaled="0"/>
                  </a:gradFill>
                </a:rPr>
                <a:t>语音助手</a:t>
              </a:r>
              <a:endParaRPr lang="en-US" sz="2000" dirty="0" err="1">
                <a:gradFill>
                  <a:gsLst>
                    <a:gs pos="2917">
                      <a:schemeClr val="tx1"/>
                    </a:gs>
                    <a:gs pos="30000">
                      <a:schemeClr val="tx1"/>
                    </a:gs>
                  </a:gsLst>
                  <a:lin ang="5400000" scaled="0"/>
                </a:gradFill>
              </a:endParaRPr>
            </a:p>
          </p:txBody>
        </p:sp>
        <p:sp>
          <p:nvSpPr>
            <p:cNvPr id="25" name="TextBox 24">
              <a:extLst>
                <a:ext uri="{FF2B5EF4-FFF2-40B4-BE49-F238E27FC236}">
                  <a16:creationId xmlns:a16="http://schemas.microsoft.com/office/drawing/2014/main" id="{71064117-45B1-291A-BB4E-60FA7DED196F}"/>
                </a:ext>
              </a:extLst>
            </p:cNvPr>
            <p:cNvSpPr txBox="1"/>
            <p:nvPr/>
          </p:nvSpPr>
          <p:spPr>
            <a:xfrm>
              <a:off x="8266525" y="2672649"/>
              <a:ext cx="1173398" cy="369332"/>
            </a:xfrm>
            <a:prstGeom prst="rect">
              <a:avLst/>
            </a:prstGeom>
            <a:noFill/>
          </p:spPr>
          <p:txBody>
            <a:bodyPr wrap="none" lIns="0" tIns="0" rIns="0" bIns="0" rtlCol="0">
              <a:spAutoFit/>
            </a:bodyPr>
            <a:lstStyle/>
            <a:p>
              <a:pPr algn="l"/>
              <a:r>
                <a:rPr lang="en-US" altLang="zh-CN" sz="2400" dirty="0" err="1">
                  <a:gradFill>
                    <a:gsLst>
                      <a:gs pos="2917">
                        <a:schemeClr val="tx1"/>
                      </a:gs>
                      <a:gs pos="30000">
                        <a:schemeClr val="tx1"/>
                      </a:gs>
                    </a:gsLst>
                    <a:lin ang="5400000" scaled="0"/>
                  </a:gradFill>
                </a:rPr>
                <a:t>ChatGPT</a:t>
              </a:r>
              <a:endParaRPr lang="en-US" sz="2000" dirty="0">
                <a:gradFill>
                  <a:gsLst>
                    <a:gs pos="2917">
                      <a:schemeClr val="tx1"/>
                    </a:gs>
                    <a:gs pos="30000">
                      <a:schemeClr val="tx1"/>
                    </a:gs>
                  </a:gsLst>
                  <a:lin ang="5400000" scaled="0"/>
                </a:gradFill>
              </a:endParaRPr>
            </a:p>
          </p:txBody>
        </p:sp>
        <p:sp>
          <p:nvSpPr>
            <p:cNvPr id="26" name="TextBox 25">
              <a:extLst>
                <a:ext uri="{FF2B5EF4-FFF2-40B4-BE49-F238E27FC236}">
                  <a16:creationId xmlns:a16="http://schemas.microsoft.com/office/drawing/2014/main" id="{080D58EE-A8D0-0ADD-8507-50ECD8075CB9}"/>
                </a:ext>
              </a:extLst>
            </p:cNvPr>
            <p:cNvSpPr txBox="1"/>
            <p:nvPr/>
          </p:nvSpPr>
          <p:spPr>
            <a:xfrm>
              <a:off x="2969175" y="4348109"/>
              <a:ext cx="615553" cy="369332"/>
            </a:xfrm>
            <a:prstGeom prst="rect">
              <a:avLst/>
            </a:prstGeom>
            <a:noFill/>
          </p:spPr>
          <p:txBody>
            <a:bodyPr wrap="none" lIns="0" tIns="0" rIns="0" bIns="0" rtlCol="0">
              <a:spAutoFit/>
            </a:bodyPr>
            <a:lstStyle/>
            <a:p>
              <a:pPr algn="l"/>
              <a:r>
                <a:rPr lang="zh-CN" altLang="en-US" sz="2400" dirty="0">
                  <a:gradFill>
                    <a:gsLst>
                      <a:gs pos="2917">
                        <a:schemeClr val="tx1"/>
                      </a:gs>
                      <a:gs pos="30000">
                        <a:schemeClr val="tx1"/>
                      </a:gs>
                    </a:gsLst>
                    <a:lin ang="5400000" scaled="0"/>
                  </a:gradFill>
                </a:rPr>
                <a:t>淘宝</a:t>
              </a:r>
              <a:endParaRPr lang="en-US" sz="2000" dirty="0" err="1">
                <a:gradFill>
                  <a:gsLst>
                    <a:gs pos="2917">
                      <a:schemeClr val="tx1"/>
                    </a:gs>
                    <a:gs pos="30000">
                      <a:schemeClr val="tx1"/>
                    </a:gs>
                  </a:gsLst>
                  <a:lin ang="5400000" scaled="0"/>
                </a:gradFill>
              </a:endParaRPr>
            </a:p>
          </p:txBody>
        </p:sp>
        <p:sp>
          <p:nvSpPr>
            <p:cNvPr id="27" name="TextBox 26">
              <a:extLst>
                <a:ext uri="{FF2B5EF4-FFF2-40B4-BE49-F238E27FC236}">
                  <a16:creationId xmlns:a16="http://schemas.microsoft.com/office/drawing/2014/main" id="{604D0812-4F5A-04CB-6A20-C0B687350CDD}"/>
                </a:ext>
              </a:extLst>
            </p:cNvPr>
            <p:cNvSpPr txBox="1"/>
            <p:nvPr/>
          </p:nvSpPr>
          <p:spPr>
            <a:xfrm>
              <a:off x="4707513" y="4348109"/>
              <a:ext cx="809517" cy="369332"/>
            </a:xfrm>
            <a:prstGeom prst="rect">
              <a:avLst/>
            </a:prstGeom>
            <a:noFill/>
          </p:spPr>
          <p:txBody>
            <a:bodyPr wrap="none" lIns="0" tIns="0" rIns="0" bIns="0" rtlCol="0">
              <a:spAutoFit/>
            </a:bodyPr>
            <a:lstStyle/>
            <a:p>
              <a:pPr algn="l"/>
              <a:r>
                <a:rPr lang="en-US" altLang="zh-CN" sz="2400" dirty="0" err="1">
                  <a:gradFill>
                    <a:gsLst>
                      <a:gs pos="2917">
                        <a:schemeClr val="tx1"/>
                      </a:gs>
                      <a:gs pos="30000">
                        <a:schemeClr val="tx1"/>
                      </a:gs>
                    </a:gsLst>
                    <a:lin ang="5400000" scaled="0"/>
                  </a:gradFill>
                </a:rPr>
                <a:t>Bilibili</a:t>
              </a:r>
              <a:endParaRPr lang="en-US" sz="2000" dirty="0">
                <a:gradFill>
                  <a:gsLst>
                    <a:gs pos="2917">
                      <a:schemeClr val="tx1"/>
                    </a:gs>
                    <a:gs pos="30000">
                      <a:schemeClr val="tx1"/>
                    </a:gs>
                  </a:gsLst>
                  <a:lin ang="5400000" scaled="0"/>
                </a:gradFill>
              </a:endParaRPr>
            </a:p>
          </p:txBody>
        </p:sp>
        <p:sp>
          <p:nvSpPr>
            <p:cNvPr id="28" name="TextBox 27">
              <a:extLst>
                <a:ext uri="{FF2B5EF4-FFF2-40B4-BE49-F238E27FC236}">
                  <a16:creationId xmlns:a16="http://schemas.microsoft.com/office/drawing/2014/main" id="{6498D9CC-9553-DA0D-203E-1574ADCBCFED}"/>
                </a:ext>
              </a:extLst>
            </p:cNvPr>
            <p:cNvSpPr txBox="1"/>
            <p:nvPr/>
          </p:nvSpPr>
          <p:spPr>
            <a:xfrm>
              <a:off x="6596294" y="4348109"/>
              <a:ext cx="615553" cy="369332"/>
            </a:xfrm>
            <a:prstGeom prst="rect">
              <a:avLst/>
            </a:prstGeom>
            <a:noFill/>
          </p:spPr>
          <p:txBody>
            <a:bodyPr wrap="none" lIns="0" tIns="0" rIns="0" bIns="0" rtlCol="0">
              <a:spAutoFit/>
            </a:bodyPr>
            <a:lstStyle/>
            <a:p>
              <a:pPr algn="l"/>
              <a:r>
                <a:rPr lang="zh-CN" altLang="en-US" sz="2400" dirty="0">
                  <a:gradFill>
                    <a:gsLst>
                      <a:gs pos="2917">
                        <a:schemeClr val="tx1"/>
                      </a:gs>
                      <a:gs pos="30000">
                        <a:schemeClr val="tx1"/>
                      </a:gs>
                    </a:gsLst>
                    <a:lin ang="5400000" scaled="0"/>
                  </a:gradFill>
                </a:rPr>
                <a:t>抖音</a:t>
              </a:r>
              <a:endParaRPr lang="en-US" sz="2000" dirty="0">
                <a:gradFill>
                  <a:gsLst>
                    <a:gs pos="2917">
                      <a:schemeClr val="tx1"/>
                    </a:gs>
                    <a:gs pos="30000">
                      <a:schemeClr val="tx1"/>
                    </a:gs>
                  </a:gsLst>
                  <a:lin ang="5400000" scaled="0"/>
                </a:gradFill>
              </a:endParaRPr>
            </a:p>
          </p:txBody>
        </p:sp>
        <p:sp>
          <p:nvSpPr>
            <p:cNvPr id="29" name="TextBox 28">
              <a:extLst>
                <a:ext uri="{FF2B5EF4-FFF2-40B4-BE49-F238E27FC236}">
                  <a16:creationId xmlns:a16="http://schemas.microsoft.com/office/drawing/2014/main" id="{1948A8D1-67B2-8393-B718-B2E3CAC19286}"/>
                </a:ext>
              </a:extLst>
            </p:cNvPr>
            <p:cNvSpPr txBox="1"/>
            <p:nvPr/>
          </p:nvSpPr>
          <p:spPr>
            <a:xfrm>
              <a:off x="8345831" y="4348109"/>
              <a:ext cx="923330" cy="369332"/>
            </a:xfrm>
            <a:prstGeom prst="rect">
              <a:avLst/>
            </a:prstGeom>
            <a:noFill/>
          </p:spPr>
          <p:txBody>
            <a:bodyPr wrap="none" lIns="0" tIns="0" rIns="0" bIns="0" rtlCol="0">
              <a:spAutoFit/>
            </a:bodyPr>
            <a:lstStyle/>
            <a:p>
              <a:pPr algn="l"/>
              <a:r>
                <a:rPr lang="zh-CN" altLang="en-US" sz="2400" dirty="0">
                  <a:gradFill>
                    <a:gsLst>
                      <a:gs pos="2917">
                        <a:schemeClr val="tx1"/>
                      </a:gs>
                      <a:gs pos="30000">
                        <a:schemeClr val="tx1"/>
                      </a:gs>
                    </a:gsLst>
                    <a:lin ang="5400000" scaled="0"/>
                  </a:gradFill>
                </a:rPr>
                <a:t>小红书</a:t>
              </a:r>
              <a:endParaRPr lang="en-US" sz="2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9289237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0B61C-5CD4-C51E-FD94-9D2B3F619381}"/>
              </a:ext>
            </a:extLst>
          </p:cNvPr>
          <p:cNvSpPr>
            <a:spLocks noGrp="1"/>
          </p:cNvSpPr>
          <p:nvPr>
            <p:ph type="title"/>
          </p:nvPr>
        </p:nvSpPr>
        <p:spPr/>
        <p:txBody>
          <a:bodyPr/>
          <a:lstStyle/>
          <a:p>
            <a:r>
              <a:rPr lang="zh-CN" altLang="en-US" dirty="0"/>
              <a:t>完成，而且没有使用数学计算或计算机</a:t>
            </a:r>
            <a:endParaRPr lang="en-US" dirty="0"/>
          </a:p>
        </p:txBody>
      </p:sp>
      <p:sp>
        <p:nvSpPr>
          <p:cNvPr id="3" name="Text Placeholder 2">
            <a:extLst>
              <a:ext uri="{FF2B5EF4-FFF2-40B4-BE49-F238E27FC236}">
                <a16:creationId xmlns:a16="http://schemas.microsoft.com/office/drawing/2014/main" id="{469548F9-4339-F1D7-71A4-9970A24C7306}"/>
              </a:ext>
            </a:extLst>
          </p:cNvPr>
          <p:cNvSpPr>
            <a:spLocks noGrp="1"/>
          </p:cNvSpPr>
          <p:nvPr>
            <p:ph type="body" sz="quarter" idx="10"/>
          </p:nvPr>
        </p:nvSpPr>
        <p:spPr>
          <a:xfrm>
            <a:off x="586390" y="1434370"/>
            <a:ext cx="11018520" cy="4739759"/>
          </a:xfrm>
        </p:spPr>
        <p:txBody>
          <a:bodyPr/>
          <a:lstStyle/>
          <a:p>
            <a:r>
              <a:rPr lang="zh-CN" altLang="en-US" sz="2000" dirty="0"/>
              <a:t>刚在，在没有</a:t>
            </a:r>
            <a:r>
              <a:rPr lang="zh-CN" altLang="en-US" sz="2000" b="1" dirty="0">
                <a:solidFill>
                  <a:srgbClr val="0070C0"/>
                </a:solidFill>
              </a:rPr>
              <a:t>数学计算</a:t>
            </a:r>
            <a:r>
              <a:rPr lang="zh-CN" altLang="en-US" sz="2000" dirty="0"/>
              <a:t>和</a:t>
            </a:r>
            <a:r>
              <a:rPr lang="zh-CN" altLang="en-US" sz="2000" b="1" dirty="0">
                <a:solidFill>
                  <a:srgbClr val="0070C0"/>
                </a:solidFill>
              </a:rPr>
              <a:t>计算机</a:t>
            </a:r>
            <a:r>
              <a:rPr lang="zh-CN" altLang="en-US" sz="2000" dirty="0"/>
              <a:t>的情况下：</a:t>
            </a:r>
          </a:p>
          <a:p>
            <a:pPr marL="342900" indent="-342900">
              <a:buFont typeface="Arial" panose="020B0604020202020204" pitchFamily="34" charset="0"/>
              <a:buChar char="•"/>
            </a:pPr>
            <a:r>
              <a:rPr lang="zh-CN" altLang="en-US" sz="2000" dirty="0"/>
              <a:t>提出可使用数据回答的问题</a:t>
            </a:r>
          </a:p>
          <a:p>
            <a:pPr marL="342900" indent="-342900">
              <a:buFont typeface="Arial" panose="020B0604020202020204" pitchFamily="34" charset="0"/>
              <a:buChar char="•"/>
            </a:pPr>
            <a:r>
              <a:rPr lang="zh-CN" altLang="en-US" sz="2000" dirty="0"/>
              <a:t>使用线性回归构建模型</a:t>
            </a:r>
          </a:p>
          <a:p>
            <a:pPr marL="342900" indent="-342900">
              <a:buFont typeface="Arial" panose="020B0604020202020204" pitchFamily="34" charset="0"/>
              <a:buChar char="•"/>
            </a:pPr>
            <a:r>
              <a:rPr lang="zh-CN" altLang="en-US" sz="2000" dirty="0"/>
              <a:t>进行预测，并借助置信区间完成</a:t>
            </a:r>
            <a:endParaRPr lang="en-US" altLang="zh-CN" sz="2000" dirty="0"/>
          </a:p>
          <a:p>
            <a:pPr marL="342900" indent="-342900">
              <a:buFont typeface="Arial" panose="020B0604020202020204" pitchFamily="34" charset="0"/>
              <a:buChar char="•"/>
            </a:pPr>
            <a:endParaRPr lang="zh-CN" altLang="en-US" sz="2000" dirty="0"/>
          </a:p>
          <a:p>
            <a:r>
              <a:rPr lang="zh-CN" altLang="en-US" sz="2000" dirty="0"/>
              <a:t>如果有更多的信息（列）呢？</a:t>
            </a:r>
            <a:endParaRPr lang="en-US" altLang="zh-CN" sz="2000" dirty="0"/>
          </a:p>
          <a:p>
            <a:pPr marL="342900" indent="-342900">
              <a:buFont typeface="Arial" panose="020B0604020202020204" pitchFamily="34" charset="0"/>
              <a:buChar char="•"/>
            </a:pPr>
            <a:r>
              <a:rPr lang="zh-CN" altLang="en-US" sz="2000" dirty="0"/>
              <a:t>钻石的切割</a:t>
            </a:r>
          </a:p>
          <a:p>
            <a:pPr marL="342900" indent="-342900">
              <a:buFont typeface="Arial" panose="020B0604020202020204" pitchFamily="34" charset="0"/>
              <a:buChar char="•"/>
            </a:pPr>
            <a:r>
              <a:rPr lang="zh-CN" altLang="en-US" sz="2000" dirty="0"/>
              <a:t>颜色差异（钻石的颜色与白色的接近程度）</a:t>
            </a:r>
          </a:p>
          <a:p>
            <a:pPr marL="342900" indent="-342900">
              <a:buFont typeface="Arial" panose="020B0604020202020204" pitchFamily="34" charset="0"/>
              <a:buChar char="•"/>
            </a:pPr>
            <a:r>
              <a:rPr lang="zh-CN" altLang="en-US" sz="2000" dirty="0"/>
              <a:t>钻石中杂质量</a:t>
            </a:r>
            <a:r>
              <a:rPr lang="en-US" altLang="zh-CN" sz="2000" dirty="0"/>
              <a:t>…</a:t>
            </a:r>
            <a:endParaRPr lang="zh-CN" altLang="en-US" sz="2000" dirty="0"/>
          </a:p>
          <a:p>
            <a:r>
              <a:rPr lang="zh-CN" altLang="en-US" sz="2000" dirty="0"/>
              <a:t>很难描点，需要借助数学计算寻找对应关系（最优化）</a:t>
            </a:r>
          </a:p>
          <a:p>
            <a:endParaRPr lang="en-US" altLang="zh-CN" sz="2000" dirty="0"/>
          </a:p>
          <a:p>
            <a:r>
              <a:rPr lang="zh-CN" altLang="en-US" sz="2000" dirty="0"/>
              <a:t>如果有两千颗或两百万颗钻石呢？使用计算机能更快完成此工作。</a:t>
            </a:r>
          </a:p>
          <a:p>
            <a:endParaRPr lang="zh-CN" altLang="en-US" sz="2000" dirty="0"/>
          </a:p>
        </p:txBody>
      </p:sp>
    </p:spTree>
    <p:extLst>
      <p:ext uri="{BB962C8B-B14F-4D97-AF65-F5344CB8AC3E}">
        <p14:creationId xmlns:p14="http://schemas.microsoft.com/office/powerpoint/2010/main" val="42733658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42E0-07EF-A5A7-7E43-CA9FC90EF3E9}"/>
              </a:ext>
            </a:extLst>
          </p:cNvPr>
          <p:cNvSpPr>
            <a:spLocks noGrp="1"/>
          </p:cNvSpPr>
          <p:nvPr>
            <p:ph type="title"/>
          </p:nvPr>
        </p:nvSpPr>
        <p:spPr/>
        <p:txBody>
          <a:bodyPr/>
          <a:lstStyle/>
          <a:p>
            <a:r>
              <a:rPr lang="en-US" altLang="zh-CN" dirty="0"/>
              <a:t>Azure </a:t>
            </a:r>
            <a:r>
              <a:rPr lang="zh-CN" altLang="en-US" dirty="0">
                <a:latin typeface="+mj-ea"/>
                <a:ea typeface="+mj-ea"/>
              </a:rPr>
              <a:t>机器学习</a:t>
            </a:r>
            <a:endParaRPr lang="en-US" dirty="0">
              <a:latin typeface="+mj-ea"/>
              <a:ea typeface="+mj-ea"/>
            </a:endParaRPr>
          </a:p>
        </p:txBody>
      </p:sp>
    </p:spTree>
    <p:extLst>
      <p:ext uri="{BB962C8B-B14F-4D97-AF65-F5344CB8AC3E}">
        <p14:creationId xmlns:p14="http://schemas.microsoft.com/office/powerpoint/2010/main" val="203962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D4BC-A4F6-BFD1-0E7A-B411F706E375}"/>
              </a:ext>
            </a:extLst>
          </p:cNvPr>
          <p:cNvSpPr>
            <a:spLocks noGrp="1"/>
          </p:cNvSpPr>
          <p:nvPr>
            <p:ph type="title"/>
          </p:nvPr>
        </p:nvSpPr>
        <p:spPr/>
        <p:txBody>
          <a:bodyPr/>
          <a:lstStyle/>
          <a:p>
            <a:r>
              <a:rPr lang="zh-CN" altLang="en-US" dirty="0"/>
              <a:t>什么是</a:t>
            </a:r>
            <a:r>
              <a:rPr lang="en-US" altLang="zh-CN" dirty="0"/>
              <a:t>Azure </a:t>
            </a:r>
            <a:r>
              <a:rPr lang="zh-CN" altLang="en-US" dirty="0"/>
              <a:t>机器学习？</a:t>
            </a:r>
            <a:endParaRPr lang="en-US" dirty="0"/>
          </a:p>
        </p:txBody>
      </p:sp>
      <p:pic>
        <p:nvPicPr>
          <p:cNvPr id="8" name="Graphic 7" descr="Computer">
            <a:extLst>
              <a:ext uri="{FF2B5EF4-FFF2-40B4-BE49-F238E27FC236}">
                <a16:creationId xmlns:a16="http://schemas.microsoft.com/office/drawing/2014/main" id="{890C566D-1F9C-8248-23BA-D4171D949B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8606" y="4529795"/>
            <a:ext cx="1359056" cy="1359056"/>
          </a:xfrm>
          <a:prstGeom prst="rect">
            <a:avLst/>
          </a:prstGeom>
        </p:spPr>
      </p:pic>
      <p:sp>
        <p:nvSpPr>
          <p:cNvPr id="9" name="TextBox 8">
            <a:extLst>
              <a:ext uri="{FF2B5EF4-FFF2-40B4-BE49-F238E27FC236}">
                <a16:creationId xmlns:a16="http://schemas.microsoft.com/office/drawing/2014/main" id="{4739A485-246A-D1A7-D598-B652B23C2B95}"/>
              </a:ext>
            </a:extLst>
          </p:cNvPr>
          <p:cNvSpPr txBox="1"/>
          <p:nvPr/>
        </p:nvSpPr>
        <p:spPr>
          <a:xfrm>
            <a:off x="4653616" y="5892399"/>
            <a:ext cx="580021" cy="307777"/>
          </a:xfrm>
          <a:prstGeom prst="rect">
            <a:avLst/>
          </a:prstGeom>
          <a:noFill/>
        </p:spPr>
        <p:txBody>
          <a:bodyPr wrap="square" lIns="0" tIns="0" rIns="0" bIns="0" rtlCol="0">
            <a:spAutoFit/>
          </a:bodyPr>
          <a:lstStyle/>
          <a:p>
            <a:pPr algn="l"/>
            <a:r>
              <a:rPr lang="zh-CN" altLang="en-US" sz="2000" dirty="0">
                <a:latin typeface="+mj-ea"/>
                <a:ea typeface="+mj-ea"/>
              </a:rPr>
              <a:t>算力</a:t>
            </a:r>
            <a:endParaRPr lang="ru-RU" sz="2000" dirty="0" err="1">
              <a:latin typeface="+mj-ea"/>
              <a:ea typeface="+mj-ea"/>
            </a:endParaRPr>
          </a:p>
        </p:txBody>
      </p:sp>
      <p:sp>
        <p:nvSpPr>
          <p:cNvPr id="10" name="TextBox 9">
            <a:extLst>
              <a:ext uri="{FF2B5EF4-FFF2-40B4-BE49-F238E27FC236}">
                <a16:creationId xmlns:a16="http://schemas.microsoft.com/office/drawing/2014/main" id="{78385D8A-C3C4-E13D-ABA7-64C69BDA6F84}"/>
              </a:ext>
            </a:extLst>
          </p:cNvPr>
          <p:cNvSpPr txBox="1"/>
          <p:nvPr/>
        </p:nvSpPr>
        <p:spPr>
          <a:xfrm>
            <a:off x="6820546" y="5892399"/>
            <a:ext cx="965008" cy="307777"/>
          </a:xfrm>
          <a:prstGeom prst="rect">
            <a:avLst/>
          </a:prstGeom>
          <a:noFill/>
        </p:spPr>
        <p:txBody>
          <a:bodyPr wrap="square" lIns="0" tIns="0" rIns="0" bIns="0" rtlCol="0">
            <a:spAutoFit/>
          </a:bodyPr>
          <a:lstStyle/>
          <a:p>
            <a:pPr algn="l"/>
            <a:r>
              <a:rPr lang="zh-CN" altLang="en-US" sz="2000" dirty="0">
                <a:latin typeface="+mj-ea"/>
                <a:ea typeface="+mj-ea"/>
              </a:rPr>
              <a:t>数据集</a:t>
            </a:r>
            <a:endParaRPr lang="ru-RU" sz="2000" dirty="0" err="1">
              <a:latin typeface="+mj-ea"/>
              <a:ea typeface="+mj-ea"/>
            </a:endParaRPr>
          </a:p>
        </p:txBody>
      </p:sp>
      <p:sp>
        <p:nvSpPr>
          <p:cNvPr id="11" name="Arrow: Left-Right 10">
            <a:extLst>
              <a:ext uri="{FF2B5EF4-FFF2-40B4-BE49-F238E27FC236}">
                <a16:creationId xmlns:a16="http://schemas.microsoft.com/office/drawing/2014/main" id="{C2474C64-5D2E-E91A-6B6F-65938EF1FFDA}"/>
              </a:ext>
            </a:extLst>
          </p:cNvPr>
          <p:cNvSpPr/>
          <p:nvPr/>
        </p:nvSpPr>
        <p:spPr bwMode="auto">
          <a:xfrm>
            <a:off x="505080" y="3468203"/>
            <a:ext cx="10945662" cy="757084"/>
          </a:xfrm>
          <a:prstGeom prst="lef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3DEA3E6E-C91A-5235-9E89-D0E302801E3A}"/>
              </a:ext>
            </a:extLst>
          </p:cNvPr>
          <p:cNvSpPr txBox="1"/>
          <p:nvPr/>
        </p:nvSpPr>
        <p:spPr>
          <a:xfrm>
            <a:off x="1025683" y="3692855"/>
            <a:ext cx="2813271" cy="307777"/>
          </a:xfrm>
          <a:prstGeom prst="rect">
            <a:avLst/>
          </a:prstGeom>
          <a:noFill/>
        </p:spPr>
        <p:txBody>
          <a:bodyPr wrap="none" lIns="0" tIns="0" rIns="0" bIns="0" rtlCol="0">
            <a:spAutoFit/>
          </a:bodyPr>
          <a:lstStyle/>
          <a:p>
            <a:pPr algn="l"/>
            <a:r>
              <a:rPr lang="zh-CN" altLang="en-US" sz="2000" dirty="0">
                <a:latin typeface="+mj-ea"/>
                <a:ea typeface="+mj-ea"/>
              </a:rPr>
              <a:t>初学者 </a:t>
            </a:r>
            <a:r>
              <a:rPr lang="en-US" sz="2000" dirty="0">
                <a:latin typeface="+mj-ea"/>
                <a:ea typeface="+mj-ea"/>
              </a:rPr>
              <a:t>(</a:t>
            </a:r>
            <a:r>
              <a:rPr lang="zh-CN" altLang="en-US" sz="2000" dirty="0">
                <a:latin typeface="+mj-ea"/>
                <a:ea typeface="+mj-ea"/>
              </a:rPr>
              <a:t>低代码 </a:t>
            </a:r>
            <a:r>
              <a:rPr lang="en-US" sz="2000" dirty="0">
                <a:latin typeface="+mj-ea"/>
                <a:ea typeface="+mj-ea"/>
              </a:rPr>
              <a:t>/ </a:t>
            </a:r>
            <a:r>
              <a:rPr lang="zh-CN" altLang="en-US" sz="2000" dirty="0">
                <a:latin typeface="+mj-ea"/>
                <a:ea typeface="+mj-ea"/>
              </a:rPr>
              <a:t>无代码</a:t>
            </a:r>
            <a:r>
              <a:rPr lang="en-US" sz="2000" dirty="0">
                <a:latin typeface="+mj-ea"/>
                <a:ea typeface="+mj-ea"/>
              </a:rPr>
              <a:t>)</a:t>
            </a:r>
            <a:endParaRPr lang="ru-RU" sz="2000" dirty="0" err="1">
              <a:latin typeface="+mj-ea"/>
              <a:ea typeface="+mj-ea"/>
            </a:endParaRPr>
          </a:p>
        </p:txBody>
      </p:sp>
      <p:sp>
        <p:nvSpPr>
          <p:cNvPr id="13" name="TextBox 12">
            <a:extLst>
              <a:ext uri="{FF2B5EF4-FFF2-40B4-BE49-F238E27FC236}">
                <a16:creationId xmlns:a16="http://schemas.microsoft.com/office/drawing/2014/main" id="{D22072D9-BB21-89DC-0DCF-111E341AC860}"/>
              </a:ext>
            </a:extLst>
          </p:cNvPr>
          <p:cNvSpPr txBox="1"/>
          <p:nvPr/>
        </p:nvSpPr>
        <p:spPr>
          <a:xfrm>
            <a:off x="9357796" y="3692855"/>
            <a:ext cx="1538883" cy="307777"/>
          </a:xfrm>
          <a:prstGeom prst="rect">
            <a:avLst/>
          </a:prstGeom>
          <a:noFill/>
        </p:spPr>
        <p:txBody>
          <a:bodyPr wrap="none" lIns="0" tIns="0" rIns="0" bIns="0" rtlCol="0">
            <a:spAutoFit/>
          </a:bodyPr>
          <a:lstStyle/>
          <a:p>
            <a:pPr algn="l"/>
            <a:r>
              <a:rPr lang="zh-CN" altLang="en-US" sz="2000" dirty="0">
                <a:latin typeface="+mj-ea"/>
                <a:ea typeface="+mj-ea"/>
              </a:rPr>
              <a:t>数据科学进阶</a:t>
            </a:r>
            <a:endParaRPr lang="ru-RU" sz="2000" dirty="0" err="1">
              <a:latin typeface="+mj-ea"/>
              <a:ea typeface="+mj-ea"/>
            </a:endParaRPr>
          </a:p>
        </p:txBody>
      </p:sp>
      <p:grpSp>
        <p:nvGrpSpPr>
          <p:cNvPr id="30" name="Group 29">
            <a:extLst>
              <a:ext uri="{FF2B5EF4-FFF2-40B4-BE49-F238E27FC236}">
                <a16:creationId xmlns:a16="http://schemas.microsoft.com/office/drawing/2014/main" id="{DC99BA65-5D7B-C934-C457-31B35FC2FF76}"/>
              </a:ext>
            </a:extLst>
          </p:cNvPr>
          <p:cNvGrpSpPr/>
          <p:nvPr/>
        </p:nvGrpSpPr>
        <p:grpSpPr>
          <a:xfrm>
            <a:off x="3304504" y="1686466"/>
            <a:ext cx="914400" cy="1602146"/>
            <a:chOff x="2778055" y="1686466"/>
            <a:chExt cx="914400" cy="1602146"/>
          </a:xfrm>
        </p:grpSpPr>
        <p:pic>
          <p:nvPicPr>
            <p:cNvPr id="14" name="Graphic 13" descr="Ruler">
              <a:extLst>
                <a:ext uri="{FF2B5EF4-FFF2-40B4-BE49-F238E27FC236}">
                  <a16:creationId xmlns:a16="http://schemas.microsoft.com/office/drawing/2014/main" id="{4EDFB4CB-1D20-0859-3576-3E4436A172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78055" y="1686466"/>
              <a:ext cx="914400" cy="914400"/>
            </a:xfrm>
            <a:prstGeom prst="rect">
              <a:avLst/>
            </a:prstGeom>
          </p:spPr>
        </p:pic>
        <p:sp>
          <p:nvSpPr>
            <p:cNvPr id="15" name="TextBox 14">
              <a:extLst>
                <a:ext uri="{FF2B5EF4-FFF2-40B4-BE49-F238E27FC236}">
                  <a16:creationId xmlns:a16="http://schemas.microsoft.com/office/drawing/2014/main" id="{FC8D7437-6AB5-858F-C4A1-5971A8577443}"/>
                </a:ext>
              </a:extLst>
            </p:cNvPr>
            <p:cNvSpPr txBox="1"/>
            <p:nvPr/>
          </p:nvSpPr>
          <p:spPr>
            <a:xfrm>
              <a:off x="2814994" y="2980835"/>
              <a:ext cx="769441" cy="307777"/>
            </a:xfrm>
            <a:prstGeom prst="rect">
              <a:avLst/>
            </a:prstGeom>
            <a:noFill/>
          </p:spPr>
          <p:txBody>
            <a:bodyPr wrap="none" lIns="0" tIns="0" rIns="0" bIns="0" rtlCol="0">
              <a:spAutoFit/>
            </a:bodyPr>
            <a:lstStyle>
              <a:defPPr>
                <a:defRPr lang="en-US"/>
              </a:defPPr>
              <a:lvl1pPr>
                <a:defRPr sz="2000"/>
              </a:lvl1pPr>
            </a:lstStyle>
            <a:p>
              <a:r>
                <a:rPr lang="zh-CN" altLang="en-US" dirty="0">
                  <a:latin typeface="+mj-ea"/>
                  <a:ea typeface="+mj-ea"/>
                  <a:sym typeface="Helvetica Light"/>
                </a:rPr>
                <a:t>设计器</a:t>
              </a:r>
              <a:endParaRPr lang="ru-RU" dirty="0">
                <a:latin typeface="+mj-ea"/>
                <a:ea typeface="+mj-ea"/>
                <a:sym typeface="Helvetica Light"/>
              </a:endParaRPr>
            </a:p>
          </p:txBody>
        </p:sp>
      </p:grpSp>
      <p:grpSp>
        <p:nvGrpSpPr>
          <p:cNvPr id="29" name="Group 28">
            <a:extLst>
              <a:ext uri="{FF2B5EF4-FFF2-40B4-BE49-F238E27FC236}">
                <a16:creationId xmlns:a16="http://schemas.microsoft.com/office/drawing/2014/main" id="{791E1DB3-614B-D32A-7D9B-A4F5123BF951}"/>
              </a:ext>
            </a:extLst>
          </p:cNvPr>
          <p:cNvGrpSpPr/>
          <p:nvPr/>
        </p:nvGrpSpPr>
        <p:grpSpPr>
          <a:xfrm>
            <a:off x="1116347" y="1686466"/>
            <a:ext cx="1131720" cy="1602147"/>
            <a:chOff x="765474" y="1686466"/>
            <a:chExt cx="1131720" cy="1602147"/>
          </a:xfrm>
        </p:grpSpPr>
        <p:pic>
          <p:nvPicPr>
            <p:cNvPr id="16" name="Graphic 15" descr="Magic Wand Auto">
              <a:extLst>
                <a:ext uri="{FF2B5EF4-FFF2-40B4-BE49-F238E27FC236}">
                  <a16:creationId xmlns:a16="http://schemas.microsoft.com/office/drawing/2014/main" id="{6E1344C6-4044-C9B5-B77D-770D00DEB9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524" y="1686466"/>
              <a:ext cx="914400" cy="914400"/>
            </a:xfrm>
            <a:prstGeom prst="rect">
              <a:avLst/>
            </a:prstGeom>
          </p:spPr>
        </p:pic>
        <p:sp>
          <p:nvSpPr>
            <p:cNvPr id="17" name="TextBox 16">
              <a:extLst>
                <a:ext uri="{FF2B5EF4-FFF2-40B4-BE49-F238E27FC236}">
                  <a16:creationId xmlns:a16="http://schemas.microsoft.com/office/drawing/2014/main" id="{3E6004E8-D6D6-1C58-DC6C-0B2B338CCA3C}"/>
                </a:ext>
              </a:extLst>
            </p:cNvPr>
            <p:cNvSpPr txBox="1"/>
            <p:nvPr/>
          </p:nvSpPr>
          <p:spPr>
            <a:xfrm>
              <a:off x="765474" y="2980836"/>
              <a:ext cx="1131720" cy="307777"/>
            </a:xfrm>
            <a:prstGeom prst="rect">
              <a:avLst/>
            </a:prstGeom>
            <a:noFill/>
          </p:spPr>
          <p:txBody>
            <a:bodyPr wrap="none" lIns="0" tIns="0" rIns="0" bIns="0" rtlCol="0">
              <a:spAutoFit/>
            </a:bodyPr>
            <a:lstStyle>
              <a:defPPr>
                <a:defRPr lang="en-US"/>
              </a:defPPr>
              <a:lvl1pPr>
                <a:defRPr sz="2000"/>
              </a:lvl1pPr>
            </a:lstStyle>
            <a:p>
              <a:r>
                <a:rPr lang="zh-CN" altLang="en-US" dirty="0">
                  <a:latin typeface="+mj-ea"/>
                  <a:ea typeface="+mj-ea"/>
                  <a:sym typeface="Helvetica Light"/>
                </a:rPr>
                <a:t>自动化</a:t>
              </a:r>
              <a:r>
                <a:rPr lang="en-US" altLang="zh-CN" dirty="0">
                  <a:latin typeface="+mj-lt"/>
                  <a:sym typeface="Helvetica Light"/>
                </a:rPr>
                <a:t>ML</a:t>
              </a:r>
              <a:endParaRPr lang="ru-RU" dirty="0">
                <a:latin typeface="+mj-lt"/>
                <a:sym typeface="Helvetica Light"/>
              </a:endParaRPr>
            </a:p>
          </p:txBody>
        </p:sp>
      </p:grpSp>
      <p:pic>
        <p:nvPicPr>
          <p:cNvPr id="18" name="Graphic 17" descr="Database">
            <a:extLst>
              <a:ext uri="{FF2B5EF4-FFF2-40B4-BE49-F238E27FC236}">
                <a16:creationId xmlns:a16="http://schemas.microsoft.com/office/drawing/2014/main" id="{8E5B4A79-49A9-175F-5CC9-ED2D9AAA49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80546" y="4672804"/>
            <a:ext cx="1080000" cy="1080000"/>
          </a:xfrm>
          <a:prstGeom prst="rect">
            <a:avLst/>
          </a:prstGeom>
        </p:spPr>
      </p:pic>
      <p:pic>
        <p:nvPicPr>
          <p:cNvPr id="19" name="Graphic 18" descr="Database">
            <a:extLst>
              <a:ext uri="{FF2B5EF4-FFF2-40B4-BE49-F238E27FC236}">
                <a16:creationId xmlns:a16="http://schemas.microsoft.com/office/drawing/2014/main" id="{3672BEEA-BED0-391B-7E8E-A61695127F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49559" y="4672804"/>
            <a:ext cx="1080000" cy="1080000"/>
          </a:xfrm>
          <a:prstGeom prst="rect">
            <a:avLst/>
          </a:prstGeom>
        </p:spPr>
      </p:pic>
      <p:grpSp>
        <p:nvGrpSpPr>
          <p:cNvPr id="31" name="Group 30">
            <a:extLst>
              <a:ext uri="{FF2B5EF4-FFF2-40B4-BE49-F238E27FC236}">
                <a16:creationId xmlns:a16="http://schemas.microsoft.com/office/drawing/2014/main" id="{00A5494B-3243-E6BA-7475-926D2D879DEC}"/>
              </a:ext>
            </a:extLst>
          </p:cNvPr>
          <p:cNvGrpSpPr/>
          <p:nvPr/>
        </p:nvGrpSpPr>
        <p:grpSpPr>
          <a:xfrm>
            <a:off x="5275341" y="1580560"/>
            <a:ext cx="1285737" cy="1708053"/>
            <a:chOff x="4513518" y="1580560"/>
            <a:chExt cx="1285737" cy="1708053"/>
          </a:xfrm>
        </p:grpSpPr>
        <p:pic>
          <p:nvPicPr>
            <p:cNvPr id="20" name="Picture 19" descr="A close up of a sign&#10;&#10;Description automatically generated">
              <a:extLst>
                <a:ext uri="{FF2B5EF4-FFF2-40B4-BE49-F238E27FC236}">
                  <a16:creationId xmlns:a16="http://schemas.microsoft.com/office/drawing/2014/main" id="{D5B281DE-CEB1-FF40-EAFE-F28B964E1176}"/>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653616" y="1580560"/>
              <a:ext cx="1005540" cy="1165588"/>
            </a:xfrm>
            <a:prstGeom prst="rect">
              <a:avLst/>
            </a:prstGeom>
          </p:spPr>
        </p:pic>
        <p:sp>
          <p:nvSpPr>
            <p:cNvPr id="21" name="TextBox 20">
              <a:extLst>
                <a:ext uri="{FF2B5EF4-FFF2-40B4-BE49-F238E27FC236}">
                  <a16:creationId xmlns:a16="http://schemas.microsoft.com/office/drawing/2014/main" id="{415FB5B1-D3DD-93D2-0924-7CDC546FDE95}"/>
                </a:ext>
              </a:extLst>
            </p:cNvPr>
            <p:cNvSpPr txBox="1"/>
            <p:nvPr/>
          </p:nvSpPr>
          <p:spPr>
            <a:xfrm>
              <a:off x="4513518" y="2980836"/>
              <a:ext cx="1285737" cy="307777"/>
            </a:xfrm>
            <a:prstGeom prst="rect">
              <a:avLst/>
            </a:prstGeom>
            <a:noFill/>
          </p:spPr>
          <p:txBody>
            <a:bodyPr wrap="none" lIns="0" tIns="0" rIns="0" bIns="0" rtlCol="0">
              <a:spAutoFit/>
            </a:bodyPr>
            <a:lstStyle>
              <a:defPPr>
                <a:defRPr lang="en-US"/>
              </a:defPPr>
              <a:lvl1pPr>
                <a:defRPr sz="2000"/>
              </a:lvl1pPr>
            </a:lstStyle>
            <a:p>
              <a:r>
                <a:rPr lang="en-US" dirty="0">
                  <a:latin typeface="+mj-lt"/>
                  <a:sym typeface="Helvetica Light"/>
                </a:rPr>
                <a:t>Notebooks</a:t>
              </a:r>
              <a:endParaRPr lang="ru-RU" dirty="0">
                <a:latin typeface="+mj-lt"/>
                <a:sym typeface="Helvetica Light"/>
              </a:endParaRPr>
            </a:p>
          </p:txBody>
        </p:sp>
      </p:grpSp>
      <p:grpSp>
        <p:nvGrpSpPr>
          <p:cNvPr id="32" name="Group 31">
            <a:extLst>
              <a:ext uri="{FF2B5EF4-FFF2-40B4-BE49-F238E27FC236}">
                <a16:creationId xmlns:a16="http://schemas.microsoft.com/office/drawing/2014/main" id="{F73D5F32-11A3-B542-38C5-B002FC6F7358}"/>
              </a:ext>
            </a:extLst>
          </p:cNvPr>
          <p:cNvGrpSpPr/>
          <p:nvPr/>
        </p:nvGrpSpPr>
        <p:grpSpPr>
          <a:xfrm>
            <a:off x="7617515" y="1580560"/>
            <a:ext cx="1126213" cy="1708052"/>
            <a:chOff x="6903345" y="1580560"/>
            <a:chExt cx="1126213" cy="1708052"/>
          </a:xfrm>
        </p:grpSpPr>
        <p:pic>
          <p:nvPicPr>
            <p:cNvPr id="22" name="Graphic 21" descr="Bar chart">
              <a:extLst>
                <a:ext uri="{FF2B5EF4-FFF2-40B4-BE49-F238E27FC236}">
                  <a16:creationId xmlns:a16="http://schemas.microsoft.com/office/drawing/2014/main" id="{38FDADF3-9DD7-13A5-178F-503C7F3914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03345" y="1580560"/>
              <a:ext cx="1126213" cy="1126213"/>
            </a:xfrm>
            <a:prstGeom prst="rect">
              <a:avLst/>
            </a:prstGeom>
          </p:spPr>
        </p:pic>
        <p:sp>
          <p:nvSpPr>
            <p:cNvPr id="23" name="TextBox 22">
              <a:extLst>
                <a:ext uri="{FF2B5EF4-FFF2-40B4-BE49-F238E27FC236}">
                  <a16:creationId xmlns:a16="http://schemas.microsoft.com/office/drawing/2014/main" id="{58F181D6-59C6-A60C-A014-7ACF38168126}"/>
                </a:ext>
              </a:extLst>
            </p:cNvPr>
            <p:cNvSpPr txBox="1"/>
            <p:nvPr/>
          </p:nvSpPr>
          <p:spPr>
            <a:xfrm>
              <a:off x="6973438" y="2980835"/>
              <a:ext cx="1025922" cy="307777"/>
            </a:xfrm>
            <a:prstGeom prst="rect">
              <a:avLst/>
            </a:prstGeom>
            <a:noFill/>
          </p:spPr>
          <p:txBody>
            <a:bodyPr wrap="none" lIns="0" tIns="0" rIns="0" bIns="0" rtlCol="0">
              <a:spAutoFit/>
            </a:bodyPr>
            <a:lstStyle>
              <a:defPPr>
                <a:defRPr lang="en-US"/>
              </a:defPPr>
              <a:lvl1pPr>
                <a:defRPr sz="2000"/>
              </a:lvl1pPr>
            </a:lstStyle>
            <a:p>
              <a:r>
                <a:rPr lang="zh-CN" altLang="en-US" dirty="0">
                  <a:latin typeface="+mj-ea"/>
                  <a:ea typeface="+mj-ea"/>
                  <a:sym typeface="Helvetica Light"/>
                </a:rPr>
                <a:t>实验分析</a:t>
              </a:r>
              <a:endParaRPr lang="ru-RU" dirty="0">
                <a:latin typeface="+mj-ea"/>
                <a:ea typeface="+mj-ea"/>
                <a:sym typeface="Helvetica Light"/>
              </a:endParaRPr>
            </a:p>
          </p:txBody>
        </p:sp>
      </p:grpSp>
      <p:grpSp>
        <p:nvGrpSpPr>
          <p:cNvPr id="33" name="Group 32">
            <a:extLst>
              <a:ext uri="{FF2B5EF4-FFF2-40B4-BE49-F238E27FC236}">
                <a16:creationId xmlns:a16="http://schemas.microsoft.com/office/drawing/2014/main" id="{480C580D-D345-8BCC-F8AD-ACA39B2FB231}"/>
              </a:ext>
            </a:extLst>
          </p:cNvPr>
          <p:cNvGrpSpPr/>
          <p:nvPr/>
        </p:nvGrpSpPr>
        <p:grpSpPr>
          <a:xfrm>
            <a:off x="9800166" y="1580560"/>
            <a:ext cx="1126213" cy="1708052"/>
            <a:chOff x="9449293" y="1580560"/>
            <a:chExt cx="1126213" cy="1708052"/>
          </a:xfrm>
        </p:grpSpPr>
        <p:sp>
          <p:nvSpPr>
            <p:cNvPr id="24" name="TextBox 23">
              <a:extLst>
                <a:ext uri="{FF2B5EF4-FFF2-40B4-BE49-F238E27FC236}">
                  <a16:creationId xmlns:a16="http://schemas.microsoft.com/office/drawing/2014/main" id="{32E15C49-FA21-5D88-A388-FF05E9B8A8FC}"/>
                </a:ext>
              </a:extLst>
            </p:cNvPr>
            <p:cNvSpPr txBox="1"/>
            <p:nvPr/>
          </p:nvSpPr>
          <p:spPr>
            <a:xfrm>
              <a:off x="9755918" y="2980835"/>
              <a:ext cx="512961" cy="307777"/>
            </a:xfrm>
            <a:prstGeom prst="rect">
              <a:avLst/>
            </a:prstGeom>
            <a:noFill/>
          </p:spPr>
          <p:txBody>
            <a:bodyPr wrap="none" lIns="0" tIns="0" rIns="0" bIns="0" rtlCol="0">
              <a:spAutoFit/>
            </a:bodyPr>
            <a:lstStyle>
              <a:defPPr>
                <a:defRPr lang="en-US"/>
              </a:defPPr>
              <a:lvl1pPr>
                <a:defRPr sz="2000"/>
              </a:lvl1pPr>
            </a:lstStyle>
            <a:p>
              <a:r>
                <a:rPr lang="zh-CN" altLang="en-US" dirty="0">
                  <a:latin typeface="+mj-ea"/>
                  <a:ea typeface="+mj-ea"/>
                  <a:sym typeface="Helvetica Light"/>
                </a:rPr>
                <a:t>部署</a:t>
              </a:r>
              <a:endParaRPr lang="ru-RU" dirty="0">
                <a:latin typeface="+mj-ea"/>
                <a:ea typeface="+mj-ea"/>
                <a:sym typeface="Helvetica Light"/>
              </a:endParaRPr>
            </a:p>
          </p:txBody>
        </p:sp>
        <p:pic>
          <p:nvPicPr>
            <p:cNvPr id="25" name="Graphic 24" descr="Internet Of Things">
              <a:extLst>
                <a:ext uri="{FF2B5EF4-FFF2-40B4-BE49-F238E27FC236}">
                  <a16:creationId xmlns:a16="http://schemas.microsoft.com/office/drawing/2014/main" id="{62D39153-AE08-CF43-B948-A3C00D065FC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49293" y="1580560"/>
              <a:ext cx="1126213" cy="1126213"/>
            </a:xfrm>
            <a:prstGeom prst="rect">
              <a:avLst/>
            </a:prstGeom>
          </p:spPr>
        </p:pic>
      </p:grpSp>
      <p:sp>
        <p:nvSpPr>
          <p:cNvPr id="26" name="Rectangle 25">
            <a:extLst>
              <a:ext uri="{FF2B5EF4-FFF2-40B4-BE49-F238E27FC236}">
                <a16:creationId xmlns:a16="http://schemas.microsoft.com/office/drawing/2014/main" id="{A9C52407-36A4-CF15-FFAF-B394BFEF7D7D}"/>
              </a:ext>
            </a:extLst>
          </p:cNvPr>
          <p:cNvSpPr/>
          <p:nvPr/>
        </p:nvSpPr>
        <p:spPr bwMode="auto">
          <a:xfrm>
            <a:off x="263352" y="1113951"/>
            <a:ext cx="11665296" cy="5544616"/>
          </a:xfrm>
          <a:prstGeom prst="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pic>
        <p:nvPicPr>
          <p:cNvPr id="27" name="Picture 26" descr="A close up of a logo&#10;&#10;Description automatically generated">
            <a:extLst>
              <a:ext uri="{FF2B5EF4-FFF2-40B4-BE49-F238E27FC236}">
                <a16:creationId xmlns:a16="http://schemas.microsoft.com/office/drawing/2014/main" id="{6B34F871-71DB-96B1-63FC-6F52F18E72BA}"/>
              </a:ext>
            </a:extLst>
          </p:cNvPr>
          <p:cNvPicPr>
            <a:picLocks noChangeAspect="1"/>
          </p:cNvPicPr>
          <p:nvPr/>
        </p:nvPicPr>
        <p:blipFill>
          <a:blip r:embed="rId17">
            <a:extLst>
              <a:ext uri="{837473B0-CC2E-450A-ABE3-18F120FF3D39}">
                <a1611:picAttrSrcUrl xmlns:a1611="http://schemas.microsoft.com/office/drawing/2016/11/main" r:id="rId18"/>
              </a:ext>
            </a:extLst>
          </a:blip>
          <a:stretch>
            <a:fillRect/>
          </a:stretch>
        </p:blipFill>
        <p:spPr>
          <a:xfrm>
            <a:off x="10896679" y="87701"/>
            <a:ext cx="1031969" cy="1031969"/>
          </a:xfrm>
          <a:prstGeom prst="rect">
            <a:avLst/>
          </a:prstGeom>
        </p:spPr>
      </p:pic>
      <p:sp>
        <p:nvSpPr>
          <p:cNvPr id="28" name="TextBox 27">
            <a:extLst>
              <a:ext uri="{FF2B5EF4-FFF2-40B4-BE49-F238E27FC236}">
                <a16:creationId xmlns:a16="http://schemas.microsoft.com/office/drawing/2014/main" id="{B020D90E-047F-4780-03E2-F87C2A868B91}"/>
              </a:ext>
            </a:extLst>
          </p:cNvPr>
          <p:cNvSpPr txBox="1"/>
          <p:nvPr/>
        </p:nvSpPr>
        <p:spPr>
          <a:xfrm>
            <a:off x="9829299" y="603686"/>
            <a:ext cx="1077218" cy="430887"/>
          </a:xfrm>
          <a:prstGeom prst="rect">
            <a:avLst/>
          </a:prstGeom>
          <a:noFill/>
        </p:spPr>
        <p:txBody>
          <a:bodyPr wrap="none" lIns="0" tIns="0" rIns="0" bIns="0" rtlCol="0">
            <a:spAutoFit/>
          </a:bodyPr>
          <a:lstStyle>
            <a:defPPr>
              <a:defRPr lang="en-US"/>
            </a:defPPr>
            <a:lvl1pPr>
              <a:defRPr sz="2000"/>
            </a:lvl1pPr>
          </a:lstStyle>
          <a:p>
            <a:r>
              <a:rPr lang="zh-CN" altLang="en-US" sz="2800" b="1" dirty="0">
                <a:latin typeface="+mj-ea"/>
                <a:ea typeface="+mj-ea"/>
                <a:sym typeface="Helvetica Light"/>
              </a:rPr>
              <a:t>工作区</a:t>
            </a:r>
            <a:endParaRPr lang="ru-RU" sz="2800" b="1" dirty="0">
              <a:latin typeface="+mj-ea"/>
              <a:ea typeface="+mj-ea"/>
              <a:sym typeface="Helvetica Light"/>
            </a:endParaRPr>
          </a:p>
        </p:txBody>
      </p:sp>
    </p:spTree>
    <p:extLst>
      <p:ext uri="{BB962C8B-B14F-4D97-AF65-F5344CB8AC3E}">
        <p14:creationId xmlns:p14="http://schemas.microsoft.com/office/powerpoint/2010/main" val="2363521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93DD-8CCB-BE90-494F-492D1DC1CD2D}"/>
              </a:ext>
            </a:extLst>
          </p:cNvPr>
          <p:cNvSpPr>
            <a:spLocks noGrp="1"/>
          </p:cNvSpPr>
          <p:nvPr>
            <p:ph type="title"/>
          </p:nvPr>
        </p:nvSpPr>
        <p:spPr/>
        <p:txBody>
          <a:bodyPr/>
          <a:lstStyle/>
          <a:p>
            <a:r>
              <a:rPr lang="en-US" altLang="zh-CN" dirty="0"/>
              <a:t>Demo</a:t>
            </a:r>
            <a:r>
              <a:rPr lang="zh-CN" altLang="en-US" dirty="0"/>
              <a:t> </a:t>
            </a:r>
            <a:r>
              <a:rPr lang="en-US" altLang="zh-CN" dirty="0"/>
              <a:t>- </a:t>
            </a:r>
            <a:r>
              <a:rPr lang="zh-CN" altLang="en-US" dirty="0"/>
              <a:t>糖尿病预测模型</a:t>
            </a:r>
            <a:endParaRPr lang="en-US" dirty="0"/>
          </a:p>
        </p:txBody>
      </p:sp>
      <p:sp>
        <p:nvSpPr>
          <p:cNvPr id="3" name="Text Placeholder 2">
            <a:extLst>
              <a:ext uri="{FF2B5EF4-FFF2-40B4-BE49-F238E27FC236}">
                <a16:creationId xmlns:a16="http://schemas.microsoft.com/office/drawing/2014/main" id="{D7ABD58F-4430-14DB-C0D4-865E8ED9CA5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2784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E577-795F-4A97-6AD2-8C8866E6DD02}"/>
              </a:ext>
            </a:extLst>
          </p:cNvPr>
          <p:cNvSpPr>
            <a:spLocks noGrp="1"/>
          </p:cNvSpPr>
          <p:nvPr>
            <p:ph type="title"/>
          </p:nvPr>
        </p:nvSpPr>
        <p:spPr/>
        <p:txBody>
          <a:bodyPr/>
          <a:lstStyle/>
          <a:p>
            <a:r>
              <a:rPr lang="zh-CN" altLang="en-US" dirty="0"/>
              <a:t>预测糖尿病</a:t>
            </a:r>
            <a:endParaRPr lang="en-US" dirty="0"/>
          </a:p>
        </p:txBody>
      </p:sp>
      <p:sp>
        <p:nvSpPr>
          <p:cNvPr id="3" name="Text Placeholder 2">
            <a:extLst>
              <a:ext uri="{FF2B5EF4-FFF2-40B4-BE49-F238E27FC236}">
                <a16:creationId xmlns:a16="http://schemas.microsoft.com/office/drawing/2014/main" id="{9F1B76D3-D6E5-5E88-FF18-18ABF94A642C}"/>
              </a:ext>
            </a:extLst>
          </p:cNvPr>
          <p:cNvSpPr>
            <a:spLocks noGrp="1"/>
          </p:cNvSpPr>
          <p:nvPr>
            <p:ph type="body" sz="quarter" idx="10"/>
          </p:nvPr>
        </p:nvSpPr>
        <p:spPr>
          <a:xfrm>
            <a:off x="584200" y="1435497"/>
            <a:ext cx="11018520" cy="1864293"/>
          </a:xfrm>
        </p:spPr>
        <p:txBody>
          <a:bodyPr/>
          <a:lstStyle/>
          <a:p>
            <a:pPr marL="0" indent="457200">
              <a:lnSpc>
                <a:spcPct val="150000"/>
              </a:lnSpc>
              <a:buNone/>
            </a:pPr>
            <a:r>
              <a:rPr lang="zh-CN" altLang="en-US" dirty="0"/>
              <a:t>医学家收集了</a:t>
            </a:r>
            <a:r>
              <a:rPr lang="en-US" altLang="zh-CN" dirty="0"/>
              <a:t>10</a:t>
            </a:r>
            <a:r>
              <a:rPr lang="zh-CN" altLang="en-US" dirty="0"/>
              <a:t>万个样本，</a:t>
            </a:r>
            <a:r>
              <a:rPr lang="zh-CN" altLang="en-US" b="1" dirty="0"/>
              <a:t>包括正常人和糖尿病患者的健康信息</a:t>
            </a:r>
            <a:r>
              <a:rPr lang="zh-CN" altLang="en-US" dirty="0"/>
              <a:t>。他们的目标是利用这些信息来</a:t>
            </a:r>
            <a:r>
              <a:rPr lang="zh-CN" altLang="en-US" b="1" dirty="0"/>
              <a:t>识别潜在的糖尿病患者</a:t>
            </a:r>
            <a:r>
              <a:rPr lang="zh-CN" altLang="en-US" dirty="0"/>
              <a:t>，并分析哪些健康信息与糖尿病的发生存在关联。</a:t>
            </a:r>
            <a:endParaRPr lang="en-US" dirty="0"/>
          </a:p>
        </p:txBody>
      </p:sp>
      <p:pic>
        <p:nvPicPr>
          <p:cNvPr id="2050" name="Picture 2" descr="Cover image">
            <a:extLst>
              <a:ext uri="{FF2B5EF4-FFF2-40B4-BE49-F238E27FC236}">
                <a16:creationId xmlns:a16="http://schemas.microsoft.com/office/drawing/2014/main" id="{1E691305-3F36-2AEF-9702-C471AEC3B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987" y="3437616"/>
            <a:ext cx="6134945" cy="309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4579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E48D2-04FC-9551-EC6A-B1382EE4FF96}"/>
              </a:ext>
            </a:extLst>
          </p:cNvPr>
          <p:cNvSpPr>
            <a:spLocks noGrp="1"/>
          </p:cNvSpPr>
          <p:nvPr>
            <p:ph type="title"/>
          </p:nvPr>
        </p:nvSpPr>
        <p:spPr/>
        <p:txBody>
          <a:bodyPr/>
          <a:lstStyle/>
          <a:p>
            <a:r>
              <a:rPr lang="zh-CN" altLang="en-US" dirty="0"/>
              <a:t>提出尖锐问题</a:t>
            </a:r>
            <a:endParaRPr lang="en-US" dirty="0"/>
          </a:p>
        </p:txBody>
      </p:sp>
      <p:sp>
        <p:nvSpPr>
          <p:cNvPr id="3" name="Text Placeholder 2">
            <a:extLst>
              <a:ext uri="{FF2B5EF4-FFF2-40B4-BE49-F238E27FC236}">
                <a16:creationId xmlns:a16="http://schemas.microsoft.com/office/drawing/2014/main" id="{CDA5E5E7-9027-B442-A112-48DA6047EA68}"/>
              </a:ext>
            </a:extLst>
          </p:cNvPr>
          <p:cNvSpPr>
            <a:spLocks noGrp="1"/>
          </p:cNvSpPr>
          <p:nvPr>
            <p:ph type="body" sz="quarter" idx="10"/>
          </p:nvPr>
        </p:nvSpPr>
        <p:spPr>
          <a:xfrm>
            <a:off x="584200" y="1435497"/>
            <a:ext cx="11018520" cy="1809726"/>
          </a:xfrm>
        </p:spPr>
        <p:txBody>
          <a:bodyPr/>
          <a:lstStyle/>
          <a:p>
            <a:pPr marL="0" indent="0">
              <a:buNone/>
            </a:pPr>
            <a:r>
              <a:rPr lang="zh-CN" altLang="en-US" dirty="0"/>
              <a:t>我今年</a:t>
            </a:r>
            <a:r>
              <a:rPr lang="en-US" altLang="zh-CN" dirty="0"/>
              <a:t>20</a:t>
            </a:r>
            <a:r>
              <a:rPr lang="zh-CN" altLang="en-US" dirty="0"/>
              <a:t>岁，没有怀孕过、没有高血压、</a:t>
            </a:r>
            <a:r>
              <a:rPr lang="en-US" altLang="zh-CN" dirty="0"/>
              <a:t>BMI</a:t>
            </a:r>
            <a:r>
              <a:rPr lang="zh-CN" altLang="en-US" dirty="0"/>
              <a:t>为</a:t>
            </a:r>
            <a:r>
              <a:rPr lang="en-US" altLang="zh-CN" dirty="0"/>
              <a:t>18.5</a:t>
            </a:r>
            <a:r>
              <a:rPr lang="zh-CN" altLang="en-US" dirty="0"/>
              <a:t>，舒张压</a:t>
            </a:r>
            <a:r>
              <a:rPr lang="en-US" altLang="zh-CN" dirty="0"/>
              <a:t>60</a:t>
            </a:r>
            <a:r>
              <a:rPr lang="zh-CN" altLang="en-US" dirty="0"/>
              <a:t>、肱三头肌皮褶厚度</a:t>
            </a:r>
            <a:r>
              <a:rPr lang="en-US" altLang="zh-CN" dirty="0"/>
              <a:t>11</a:t>
            </a:r>
            <a:r>
              <a:rPr lang="zh-CN" altLang="en-US" dirty="0"/>
              <a:t>，血清素含量</a:t>
            </a:r>
            <a:r>
              <a:rPr lang="en-US" altLang="zh-CN" dirty="0"/>
              <a:t>25</a:t>
            </a:r>
            <a:r>
              <a:rPr lang="zh-CN" altLang="en-US" dirty="0"/>
              <a:t>，谱系值</a:t>
            </a:r>
            <a:r>
              <a:rPr lang="en-US" altLang="zh-CN" dirty="0"/>
              <a:t>0.8</a:t>
            </a:r>
            <a:r>
              <a:rPr lang="zh-CN" altLang="en-US" dirty="0"/>
              <a:t>。在上次体检中，我的血糖指数为</a:t>
            </a:r>
            <a:r>
              <a:rPr lang="en-US" altLang="zh-CN" dirty="0"/>
              <a:t>105</a:t>
            </a:r>
            <a:r>
              <a:rPr lang="zh-CN" altLang="en-US" dirty="0"/>
              <a:t>，我有可能患有糖尿病吗，患病的概率是多少？</a:t>
            </a:r>
            <a:endParaRPr lang="en-US" altLang="zh-CN" dirty="0"/>
          </a:p>
          <a:p>
            <a:pPr marL="0" indent="0">
              <a:buNone/>
            </a:pPr>
            <a:endParaRPr lang="en-US" dirty="0"/>
          </a:p>
        </p:txBody>
      </p:sp>
    </p:spTree>
    <p:extLst>
      <p:ext uri="{BB962C8B-B14F-4D97-AF65-F5344CB8AC3E}">
        <p14:creationId xmlns:p14="http://schemas.microsoft.com/office/powerpoint/2010/main" val="259423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5CFAD-B3E7-A06E-06E6-7E93A187BD25}"/>
              </a:ext>
            </a:extLst>
          </p:cNvPr>
          <p:cNvSpPr>
            <a:spLocks noGrp="1"/>
          </p:cNvSpPr>
          <p:nvPr>
            <p:ph type="title"/>
          </p:nvPr>
        </p:nvSpPr>
        <p:spPr/>
        <p:txBody>
          <a:bodyPr/>
          <a:lstStyle/>
          <a:p>
            <a:r>
              <a:rPr lang="zh-CN" altLang="en-US" dirty="0"/>
              <a:t>机器学习设计器</a:t>
            </a:r>
            <a:endParaRPr lang="en-US" dirty="0"/>
          </a:p>
        </p:txBody>
      </p:sp>
      <p:sp>
        <p:nvSpPr>
          <p:cNvPr id="3" name="Text Placeholder 2">
            <a:extLst>
              <a:ext uri="{FF2B5EF4-FFF2-40B4-BE49-F238E27FC236}">
                <a16:creationId xmlns:a16="http://schemas.microsoft.com/office/drawing/2014/main" id="{B3174428-228D-95DC-DF96-CC1EA3D3FAF5}"/>
              </a:ext>
            </a:extLst>
          </p:cNvPr>
          <p:cNvSpPr>
            <a:spLocks noGrp="1"/>
          </p:cNvSpPr>
          <p:nvPr>
            <p:ph type="body" sz="quarter" idx="10"/>
          </p:nvPr>
        </p:nvSpPr>
        <p:spPr>
          <a:xfrm>
            <a:off x="6282590" y="1434370"/>
            <a:ext cx="5322319" cy="3533275"/>
          </a:xfrm>
        </p:spPr>
        <p:txBody>
          <a:bodyPr/>
          <a:lstStyle/>
          <a:p>
            <a:r>
              <a:rPr lang="zh-CN" altLang="en-US" dirty="0"/>
              <a:t>可视化构建机器学习管道：</a:t>
            </a:r>
            <a:endParaRPr lang="en-US" altLang="zh-CN" dirty="0"/>
          </a:p>
          <a:p>
            <a:pPr marL="457200" indent="-457200">
              <a:buFont typeface="Arial" panose="020B0604020202020204" pitchFamily="34" charset="0"/>
              <a:buChar char="•"/>
            </a:pPr>
            <a:r>
              <a:rPr lang="zh-CN" altLang="en-US" dirty="0"/>
              <a:t>数据预处理</a:t>
            </a:r>
            <a:endParaRPr lang="en-US" altLang="zh-CN" dirty="0"/>
          </a:p>
          <a:p>
            <a:pPr marL="457200" indent="-457200">
              <a:buFont typeface="Arial" panose="020B0604020202020204" pitchFamily="34" charset="0"/>
              <a:buChar char="•"/>
            </a:pPr>
            <a:r>
              <a:rPr lang="zh-CN" altLang="en-US" dirty="0"/>
              <a:t>分割训练</a:t>
            </a:r>
            <a:r>
              <a:rPr lang="en-US" altLang="zh-CN" dirty="0"/>
              <a:t>/</a:t>
            </a:r>
            <a:r>
              <a:rPr lang="zh-CN" altLang="en-US" dirty="0"/>
              <a:t>测试数据集</a:t>
            </a:r>
            <a:endParaRPr lang="en-US" altLang="zh-CN" dirty="0"/>
          </a:p>
          <a:p>
            <a:pPr marL="457200" indent="-457200">
              <a:buFont typeface="Arial" panose="020B0604020202020204" pitchFamily="34" charset="0"/>
              <a:buChar char="•"/>
            </a:pPr>
            <a:r>
              <a:rPr lang="zh-CN" altLang="en-US" dirty="0"/>
              <a:t>使用训练数据集训练模型</a:t>
            </a:r>
            <a:endParaRPr lang="en-US" altLang="zh-CN" dirty="0"/>
          </a:p>
          <a:p>
            <a:pPr marL="457200" indent="-457200">
              <a:buFont typeface="Arial" panose="020B0604020202020204" pitchFamily="34" charset="0"/>
              <a:buChar char="•"/>
            </a:pPr>
            <a:r>
              <a:rPr lang="zh-CN" altLang="en-US" dirty="0"/>
              <a:t>使用测试数据集为模型打分</a:t>
            </a:r>
            <a:endParaRPr lang="en-US" altLang="zh-CN" dirty="0"/>
          </a:p>
          <a:p>
            <a:pPr marL="457200" indent="-457200">
              <a:buFont typeface="Arial" panose="020B0604020202020204" pitchFamily="34" charset="0"/>
              <a:buChar char="•"/>
            </a:pPr>
            <a:r>
              <a:rPr lang="zh-CN" altLang="en-US" dirty="0"/>
              <a:t>评估模型</a:t>
            </a:r>
            <a:endParaRPr lang="en-US" altLang="zh-CN" dirty="0"/>
          </a:p>
          <a:p>
            <a:pPr marL="457200" indent="-457200">
              <a:buFont typeface="Arial" panose="020B0604020202020204" pitchFamily="34" charset="0"/>
              <a:buChar char="•"/>
            </a:pPr>
            <a:endParaRPr lang="en-US" dirty="0"/>
          </a:p>
        </p:txBody>
      </p:sp>
      <p:pic>
        <p:nvPicPr>
          <p:cNvPr id="4" name="New picture" descr="Evaluate Model module added to Score Model module">
            <a:extLst>
              <a:ext uri="{FF2B5EF4-FFF2-40B4-BE49-F238E27FC236}">
                <a16:creationId xmlns:a16="http://schemas.microsoft.com/office/drawing/2014/main" id="{47D9BBA5-12AA-4A39-216F-581109F1A42D}"/>
              </a:ext>
            </a:extLst>
          </p:cNvPr>
          <p:cNvPicPr/>
          <p:nvPr/>
        </p:nvPicPr>
        <p:blipFill>
          <a:blip r:embed="rId3"/>
          <a:stretch>
            <a:fillRect/>
          </a:stretch>
        </p:blipFill>
        <p:spPr>
          <a:xfrm>
            <a:off x="551383" y="1224406"/>
            <a:ext cx="5322319" cy="5444953"/>
          </a:xfrm>
          <a:prstGeom prst="rect">
            <a:avLst/>
          </a:prstGeom>
        </p:spPr>
      </p:pic>
    </p:spTree>
    <p:extLst>
      <p:ext uri="{BB962C8B-B14F-4D97-AF65-F5344CB8AC3E}">
        <p14:creationId xmlns:p14="http://schemas.microsoft.com/office/powerpoint/2010/main" val="40475318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D003-A2C2-6BBC-9A1C-463945810595}"/>
              </a:ext>
            </a:extLst>
          </p:cNvPr>
          <p:cNvSpPr>
            <a:spLocks noGrp="1"/>
          </p:cNvSpPr>
          <p:nvPr>
            <p:ph type="title"/>
          </p:nvPr>
        </p:nvSpPr>
        <p:spPr/>
        <p:txBody>
          <a:bodyPr/>
          <a:lstStyle/>
          <a:p>
            <a:r>
              <a:rPr lang="zh-CN" altLang="en-US" dirty="0"/>
              <a:t>数据集</a:t>
            </a:r>
            <a:endParaRPr lang="en-US" dirty="0"/>
          </a:p>
        </p:txBody>
      </p:sp>
      <p:sp>
        <p:nvSpPr>
          <p:cNvPr id="6" name="TextBox 5">
            <a:extLst>
              <a:ext uri="{FF2B5EF4-FFF2-40B4-BE49-F238E27FC236}">
                <a16:creationId xmlns:a16="http://schemas.microsoft.com/office/drawing/2014/main" id="{14D89DE3-D981-A64C-5571-39885BB0DD46}"/>
              </a:ext>
            </a:extLst>
          </p:cNvPr>
          <p:cNvSpPr txBox="1"/>
          <p:nvPr/>
        </p:nvSpPr>
        <p:spPr>
          <a:xfrm>
            <a:off x="75302" y="1431530"/>
            <a:ext cx="761427"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患者</a:t>
            </a:r>
            <a:r>
              <a:rPr lang="en-US" altLang="zh-CN" sz="2000" dirty="0">
                <a:gradFill>
                  <a:gsLst>
                    <a:gs pos="2917">
                      <a:schemeClr val="tx1"/>
                    </a:gs>
                    <a:gs pos="30000">
                      <a:schemeClr val="tx1"/>
                    </a:gs>
                  </a:gsLst>
                  <a:lin ang="5400000" scaled="0"/>
                </a:gradFill>
              </a:rPr>
              <a:t>ID</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D07EEA62-A6A8-CA66-4710-31CD2A62FCE7}"/>
              </a:ext>
            </a:extLst>
          </p:cNvPr>
          <p:cNvSpPr txBox="1"/>
          <p:nvPr/>
        </p:nvSpPr>
        <p:spPr>
          <a:xfrm>
            <a:off x="1272499" y="1444381"/>
            <a:ext cx="102592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妊娠时间</a:t>
            </a:r>
            <a:endParaRPr lang="en-US" sz="2000" dirty="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B42236F6-DCC4-EE06-A2EE-FAF360A72749}"/>
              </a:ext>
            </a:extLst>
          </p:cNvPr>
          <p:cNvSpPr txBox="1"/>
          <p:nvPr/>
        </p:nvSpPr>
        <p:spPr>
          <a:xfrm>
            <a:off x="2632364" y="1434222"/>
            <a:ext cx="102592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血糖含量</a:t>
            </a:r>
            <a:endParaRPr lang="en-US" sz="20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9A3AEA0F-70D8-0B3C-9977-DB05330B401F}"/>
              </a:ext>
            </a:extLst>
          </p:cNvPr>
          <p:cNvSpPr txBox="1"/>
          <p:nvPr/>
        </p:nvSpPr>
        <p:spPr>
          <a:xfrm>
            <a:off x="3955644" y="1434222"/>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舒张压</a:t>
            </a:r>
            <a:endParaRPr lang="en-US" sz="20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0466DB46-2191-79F1-823F-4A8A185308E8}"/>
              </a:ext>
            </a:extLst>
          </p:cNvPr>
          <p:cNvSpPr txBox="1"/>
          <p:nvPr/>
        </p:nvSpPr>
        <p:spPr>
          <a:xfrm>
            <a:off x="4988020" y="1156645"/>
            <a:ext cx="1025922" cy="615553"/>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肱三头肌</a:t>
            </a:r>
            <a:endParaRPr lang="en-US" altLang="zh-CN" sz="2000" dirty="0">
              <a:gradFill>
                <a:gsLst>
                  <a:gs pos="2917">
                    <a:schemeClr val="tx1"/>
                  </a:gs>
                  <a:gs pos="30000">
                    <a:schemeClr val="tx1"/>
                  </a:gs>
                </a:gsLst>
                <a:lin ang="5400000" scaled="0"/>
              </a:gradFill>
            </a:endParaRPr>
          </a:p>
          <a:p>
            <a:pPr algn="l"/>
            <a:r>
              <a:rPr lang="zh-CN" altLang="en-US" sz="2000" dirty="0">
                <a:gradFill>
                  <a:gsLst>
                    <a:gs pos="2917">
                      <a:schemeClr val="tx1"/>
                    </a:gs>
                    <a:gs pos="30000">
                      <a:schemeClr val="tx1"/>
                    </a:gs>
                  </a:gsLst>
                  <a:lin ang="5400000" scaled="0"/>
                </a:gradFill>
              </a:rPr>
              <a:t>皮褶厚度</a:t>
            </a:r>
            <a:endParaRPr lang="en-US" sz="20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C7009F29-EFE2-265B-5847-3925A9F6223B}"/>
              </a:ext>
            </a:extLst>
          </p:cNvPr>
          <p:cNvSpPr txBox="1"/>
          <p:nvPr/>
        </p:nvSpPr>
        <p:spPr>
          <a:xfrm>
            <a:off x="6252850" y="1444380"/>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血清素</a:t>
            </a:r>
            <a:endParaRPr lang="en-US" sz="20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000A6845-2E97-E77C-6975-ADFAD5B26381}"/>
              </a:ext>
            </a:extLst>
          </p:cNvPr>
          <p:cNvSpPr txBox="1"/>
          <p:nvPr/>
        </p:nvSpPr>
        <p:spPr>
          <a:xfrm>
            <a:off x="7301646" y="1450115"/>
            <a:ext cx="44723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BMI</a:t>
            </a:r>
          </a:p>
        </p:txBody>
      </p:sp>
      <p:sp>
        <p:nvSpPr>
          <p:cNvPr id="13" name="TextBox 12">
            <a:extLst>
              <a:ext uri="{FF2B5EF4-FFF2-40B4-BE49-F238E27FC236}">
                <a16:creationId xmlns:a16="http://schemas.microsoft.com/office/drawing/2014/main" id="{D29C0C70-97C8-D949-5A84-B10C50B96DEB}"/>
              </a:ext>
            </a:extLst>
          </p:cNvPr>
          <p:cNvSpPr txBox="1"/>
          <p:nvPr/>
        </p:nvSpPr>
        <p:spPr>
          <a:xfrm>
            <a:off x="8388301" y="1456038"/>
            <a:ext cx="129657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糖尿病谱系</a:t>
            </a:r>
            <a:endParaRPr lang="en-US" sz="20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B396E2F4-C0D6-72C5-0103-17096ABD8DD2}"/>
              </a:ext>
            </a:extLst>
          </p:cNvPr>
          <p:cNvSpPr txBox="1"/>
          <p:nvPr/>
        </p:nvSpPr>
        <p:spPr>
          <a:xfrm>
            <a:off x="10913148" y="1434222"/>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糖尿病</a:t>
            </a:r>
            <a:endParaRPr lang="en-US" sz="2000" dirty="0" err="1">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EFC88D82-552C-C156-8FA2-1ECEE891A2A4}"/>
              </a:ext>
            </a:extLst>
          </p:cNvPr>
          <p:cNvSpPr txBox="1"/>
          <p:nvPr/>
        </p:nvSpPr>
        <p:spPr>
          <a:xfrm>
            <a:off x="4988020" y="5547466"/>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整型</a:t>
            </a:r>
            <a:endParaRPr lang="en-US" sz="2000" dirty="0" err="1">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889DB626-1B42-BBFA-9866-1E01E075C934}"/>
              </a:ext>
            </a:extLst>
          </p:cNvPr>
          <p:cNvSpPr txBox="1"/>
          <p:nvPr/>
        </p:nvSpPr>
        <p:spPr>
          <a:xfrm>
            <a:off x="1272499" y="5549010"/>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整型</a:t>
            </a:r>
            <a:endParaRPr lang="en-US" sz="20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5AEB4E93-1356-12A0-AB4C-E88E3BDD3720}"/>
              </a:ext>
            </a:extLst>
          </p:cNvPr>
          <p:cNvSpPr txBox="1"/>
          <p:nvPr/>
        </p:nvSpPr>
        <p:spPr>
          <a:xfrm>
            <a:off x="2394701" y="5549009"/>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整型</a:t>
            </a:r>
            <a:endParaRPr lang="en-US" sz="20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BEF4E1FA-56AB-ED3D-9EE9-A44FCD72462C}"/>
              </a:ext>
            </a:extLst>
          </p:cNvPr>
          <p:cNvSpPr txBox="1"/>
          <p:nvPr/>
        </p:nvSpPr>
        <p:spPr>
          <a:xfrm>
            <a:off x="3723454" y="5547466"/>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整型</a:t>
            </a:r>
            <a:endParaRPr lang="en-US" sz="2000" dirty="0">
              <a:gradFill>
                <a:gsLst>
                  <a:gs pos="2917">
                    <a:schemeClr val="tx1"/>
                  </a:gs>
                  <a:gs pos="30000">
                    <a:schemeClr val="tx1"/>
                  </a:gs>
                </a:gsLst>
                <a:lin ang="5400000" scaled="0"/>
              </a:gradFill>
            </a:endParaRPr>
          </a:p>
        </p:txBody>
      </p:sp>
      <p:sp>
        <p:nvSpPr>
          <p:cNvPr id="23" name="TextBox 22">
            <a:extLst>
              <a:ext uri="{FF2B5EF4-FFF2-40B4-BE49-F238E27FC236}">
                <a16:creationId xmlns:a16="http://schemas.microsoft.com/office/drawing/2014/main" id="{5FDD4C10-B3EB-0081-6EDF-16E7F8ADC73B}"/>
              </a:ext>
            </a:extLst>
          </p:cNvPr>
          <p:cNvSpPr txBox="1"/>
          <p:nvPr/>
        </p:nvSpPr>
        <p:spPr>
          <a:xfrm>
            <a:off x="6063650" y="5547466"/>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整型</a:t>
            </a:r>
            <a:endParaRPr lang="en-US" sz="2000" dirty="0" err="1">
              <a:gradFill>
                <a:gsLst>
                  <a:gs pos="2917">
                    <a:schemeClr val="tx1"/>
                  </a:gs>
                  <a:gs pos="30000">
                    <a:schemeClr val="tx1"/>
                  </a:gs>
                </a:gsLst>
                <a:lin ang="5400000" scaled="0"/>
              </a:gradFill>
            </a:endParaRPr>
          </a:p>
        </p:txBody>
      </p:sp>
      <p:sp>
        <p:nvSpPr>
          <p:cNvPr id="25" name="TextBox 24">
            <a:extLst>
              <a:ext uri="{FF2B5EF4-FFF2-40B4-BE49-F238E27FC236}">
                <a16:creationId xmlns:a16="http://schemas.microsoft.com/office/drawing/2014/main" id="{8385D181-DF4B-7171-7C2C-1D93F4513C43}"/>
              </a:ext>
            </a:extLst>
          </p:cNvPr>
          <p:cNvSpPr txBox="1"/>
          <p:nvPr/>
        </p:nvSpPr>
        <p:spPr>
          <a:xfrm>
            <a:off x="76203" y="5549010"/>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数值型</a:t>
            </a:r>
            <a:endParaRPr lang="en-US" sz="2000" dirty="0" err="1">
              <a:gradFill>
                <a:gsLst>
                  <a:gs pos="2917">
                    <a:schemeClr val="tx1"/>
                  </a:gs>
                  <a:gs pos="30000">
                    <a:schemeClr val="tx1"/>
                  </a:gs>
                </a:gsLst>
                <a:lin ang="5400000" scaled="0"/>
              </a:gradFill>
            </a:endParaRPr>
          </a:p>
        </p:txBody>
      </p:sp>
      <p:sp>
        <p:nvSpPr>
          <p:cNvPr id="26" name="TextBox 25">
            <a:extLst>
              <a:ext uri="{FF2B5EF4-FFF2-40B4-BE49-F238E27FC236}">
                <a16:creationId xmlns:a16="http://schemas.microsoft.com/office/drawing/2014/main" id="{50C317FD-DEE8-84B5-BC8F-D58856136C1F}"/>
              </a:ext>
            </a:extLst>
          </p:cNvPr>
          <p:cNvSpPr txBox="1"/>
          <p:nvPr/>
        </p:nvSpPr>
        <p:spPr>
          <a:xfrm>
            <a:off x="7281335" y="5547465"/>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数值型</a:t>
            </a:r>
            <a:endParaRPr lang="en-US" sz="2000" dirty="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A9BAB1A9-BBDC-CB84-7C6E-F6D4AABE7E77}"/>
              </a:ext>
            </a:extLst>
          </p:cNvPr>
          <p:cNvSpPr txBox="1"/>
          <p:nvPr/>
        </p:nvSpPr>
        <p:spPr>
          <a:xfrm>
            <a:off x="8716780" y="6299956"/>
            <a:ext cx="6736466" cy="276999"/>
          </a:xfrm>
          <a:prstGeom prst="rect">
            <a:avLst/>
          </a:prstGeom>
          <a:noFill/>
        </p:spPr>
        <p:txBody>
          <a:bodyPr wrap="square">
            <a:spAutoFit/>
          </a:bodyPr>
          <a:lstStyle/>
          <a:p>
            <a:r>
              <a:rPr lang="zh-CN" altLang="en-US" sz="1200" dirty="0">
                <a:solidFill>
                  <a:schemeClr val="accent5">
                    <a:lumMod val="50000"/>
                    <a:lumOff val="50000"/>
                  </a:schemeClr>
                </a:solidFill>
              </a:rPr>
              <a:t>数据来源</a:t>
            </a:r>
            <a:r>
              <a:rPr lang="en-US" altLang="zh-CN" sz="1200" dirty="0">
                <a:solidFill>
                  <a:schemeClr val="accent5">
                    <a:lumMod val="50000"/>
                    <a:lumOff val="50000"/>
                  </a:schemeClr>
                </a:solidFill>
              </a:rPr>
              <a:t>: </a:t>
            </a:r>
            <a:r>
              <a:rPr lang="en-US" sz="1200" dirty="0">
                <a:solidFill>
                  <a:schemeClr val="accent5">
                    <a:lumMod val="50000"/>
                    <a:lumOff val="50000"/>
                  </a:schemeClr>
                </a:solidFill>
              </a:rPr>
              <a:t>Diabetes prediction dataset | Azure</a:t>
            </a:r>
          </a:p>
        </p:txBody>
      </p:sp>
      <p:pic>
        <p:nvPicPr>
          <p:cNvPr id="3" name="图片 2">
            <a:extLst>
              <a:ext uri="{FF2B5EF4-FFF2-40B4-BE49-F238E27FC236}">
                <a16:creationId xmlns:a16="http://schemas.microsoft.com/office/drawing/2014/main" id="{992DBE8F-46C9-50C1-77AA-2A9A0128506E}"/>
              </a:ext>
            </a:extLst>
          </p:cNvPr>
          <p:cNvPicPr>
            <a:picLocks noChangeAspect="1"/>
          </p:cNvPicPr>
          <p:nvPr/>
        </p:nvPicPr>
        <p:blipFill>
          <a:blip r:embed="rId3"/>
          <a:stretch>
            <a:fillRect/>
          </a:stretch>
        </p:blipFill>
        <p:spPr>
          <a:xfrm>
            <a:off x="0" y="1805089"/>
            <a:ext cx="12192000" cy="3608530"/>
          </a:xfrm>
          <a:prstGeom prst="rect">
            <a:avLst/>
          </a:prstGeom>
        </p:spPr>
      </p:pic>
      <p:sp>
        <p:nvSpPr>
          <p:cNvPr id="17" name="文本框 16">
            <a:extLst>
              <a:ext uri="{FF2B5EF4-FFF2-40B4-BE49-F238E27FC236}">
                <a16:creationId xmlns:a16="http://schemas.microsoft.com/office/drawing/2014/main" id="{B4D6A37E-F2A0-74AE-E729-98EF312EC1AB}"/>
              </a:ext>
            </a:extLst>
          </p:cNvPr>
          <p:cNvSpPr txBox="1"/>
          <p:nvPr/>
        </p:nvSpPr>
        <p:spPr>
          <a:xfrm>
            <a:off x="9728858" y="1435757"/>
            <a:ext cx="915393" cy="369332"/>
          </a:xfrm>
          <a:prstGeom prst="rect">
            <a:avLst/>
          </a:prstGeom>
          <a:noFill/>
        </p:spPr>
        <p:txBody>
          <a:bodyPr wrap="square">
            <a:spAutoFit/>
          </a:bodyPr>
          <a:lstStyle/>
          <a:p>
            <a:pPr algn="l"/>
            <a:r>
              <a:rPr lang="zh-CN" altLang="en-US" sz="1800" dirty="0">
                <a:gradFill>
                  <a:gsLst>
                    <a:gs pos="2917">
                      <a:schemeClr val="tx1"/>
                    </a:gs>
                    <a:gs pos="30000">
                      <a:schemeClr val="tx1"/>
                    </a:gs>
                  </a:gsLst>
                  <a:lin ang="5400000" scaled="0"/>
                </a:gradFill>
              </a:rPr>
              <a:t>年龄</a:t>
            </a:r>
            <a:endParaRPr lang="en-US" altLang="zh-CN" sz="1800" dirty="0" err="1">
              <a:gradFill>
                <a:gsLst>
                  <a:gs pos="2917">
                    <a:schemeClr val="tx1"/>
                  </a:gs>
                  <a:gs pos="30000">
                    <a:schemeClr val="tx1"/>
                  </a:gs>
                </a:gsLst>
                <a:lin ang="5400000" scaled="0"/>
              </a:gradFill>
            </a:endParaRPr>
          </a:p>
        </p:txBody>
      </p:sp>
      <p:sp>
        <p:nvSpPr>
          <p:cNvPr id="24" name="TextBox 25">
            <a:extLst>
              <a:ext uri="{FF2B5EF4-FFF2-40B4-BE49-F238E27FC236}">
                <a16:creationId xmlns:a16="http://schemas.microsoft.com/office/drawing/2014/main" id="{254728C5-3CC0-194A-5ACE-8C26F7A82043}"/>
              </a:ext>
            </a:extLst>
          </p:cNvPr>
          <p:cNvSpPr txBox="1"/>
          <p:nvPr/>
        </p:nvSpPr>
        <p:spPr>
          <a:xfrm>
            <a:off x="9675383" y="5540664"/>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整型</a:t>
            </a:r>
            <a:endParaRPr lang="en-US" sz="2000" dirty="0" err="1">
              <a:gradFill>
                <a:gsLst>
                  <a:gs pos="2917">
                    <a:schemeClr val="tx1"/>
                  </a:gs>
                  <a:gs pos="30000">
                    <a:schemeClr val="tx1"/>
                  </a:gs>
                </a:gsLst>
                <a:lin ang="5400000" scaled="0"/>
              </a:gradFill>
            </a:endParaRPr>
          </a:p>
        </p:txBody>
      </p:sp>
      <p:sp>
        <p:nvSpPr>
          <p:cNvPr id="28" name="TextBox 25">
            <a:extLst>
              <a:ext uri="{FF2B5EF4-FFF2-40B4-BE49-F238E27FC236}">
                <a16:creationId xmlns:a16="http://schemas.microsoft.com/office/drawing/2014/main" id="{7C1C4B79-5B41-6D4F-E3B2-EF9B2DDC080B}"/>
              </a:ext>
            </a:extLst>
          </p:cNvPr>
          <p:cNvSpPr txBox="1"/>
          <p:nvPr/>
        </p:nvSpPr>
        <p:spPr>
          <a:xfrm>
            <a:off x="8502544" y="5545976"/>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数值型</a:t>
            </a:r>
            <a:endParaRPr lang="en-US" sz="2000" dirty="0" err="1">
              <a:gradFill>
                <a:gsLst>
                  <a:gs pos="2917">
                    <a:schemeClr val="tx1"/>
                  </a:gs>
                  <a:gs pos="30000">
                    <a:schemeClr val="tx1"/>
                  </a:gs>
                </a:gsLst>
                <a:lin ang="5400000" scaled="0"/>
              </a:gradFill>
            </a:endParaRPr>
          </a:p>
        </p:txBody>
      </p:sp>
      <p:sp>
        <p:nvSpPr>
          <p:cNvPr id="30" name="TextBox 25">
            <a:extLst>
              <a:ext uri="{FF2B5EF4-FFF2-40B4-BE49-F238E27FC236}">
                <a16:creationId xmlns:a16="http://schemas.microsoft.com/office/drawing/2014/main" id="{456F872E-70AA-DC67-2AF4-4270887326E2}"/>
              </a:ext>
            </a:extLst>
          </p:cNvPr>
          <p:cNvSpPr txBox="1"/>
          <p:nvPr/>
        </p:nvSpPr>
        <p:spPr>
          <a:xfrm>
            <a:off x="10921299" y="5540756"/>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整型</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416891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8D8D5A-C5C5-D4B2-EF51-CAD38FA20C1D}"/>
              </a:ext>
            </a:extLst>
          </p:cNvPr>
          <p:cNvSpPr>
            <a:spLocks noGrp="1"/>
          </p:cNvSpPr>
          <p:nvPr>
            <p:ph type="title"/>
          </p:nvPr>
        </p:nvSpPr>
        <p:spPr/>
        <p:txBody>
          <a:bodyPr/>
          <a:lstStyle/>
          <a:p>
            <a:r>
              <a:rPr lang="zh-CN" altLang="en-US" dirty="0"/>
              <a:t>创建计算群集</a:t>
            </a:r>
          </a:p>
        </p:txBody>
      </p:sp>
      <p:pic>
        <p:nvPicPr>
          <p:cNvPr id="7" name="图片 6">
            <a:extLst>
              <a:ext uri="{FF2B5EF4-FFF2-40B4-BE49-F238E27FC236}">
                <a16:creationId xmlns:a16="http://schemas.microsoft.com/office/drawing/2014/main" id="{31CB56F9-8274-C800-D3F1-24D505A52E56}"/>
              </a:ext>
            </a:extLst>
          </p:cNvPr>
          <p:cNvPicPr>
            <a:picLocks noChangeAspect="1"/>
          </p:cNvPicPr>
          <p:nvPr/>
        </p:nvPicPr>
        <p:blipFill>
          <a:blip r:embed="rId2"/>
          <a:stretch>
            <a:fillRect/>
          </a:stretch>
        </p:blipFill>
        <p:spPr>
          <a:xfrm>
            <a:off x="109291" y="1443786"/>
            <a:ext cx="12192000" cy="3164885"/>
          </a:xfrm>
          <a:prstGeom prst="rect">
            <a:avLst/>
          </a:prstGeom>
        </p:spPr>
      </p:pic>
      <p:sp>
        <p:nvSpPr>
          <p:cNvPr id="3" name="文本框 2">
            <a:extLst>
              <a:ext uri="{FF2B5EF4-FFF2-40B4-BE49-F238E27FC236}">
                <a16:creationId xmlns:a16="http://schemas.microsoft.com/office/drawing/2014/main" id="{91FBB0ED-EE19-E27E-2092-D56C9F92AB33}"/>
              </a:ext>
            </a:extLst>
          </p:cNvPr>
          <p:cNvSpPr txBox="1"/>
          <p:nvPr/>
        </p:nvSpPr>
        <p:spPr>
          <a:xfrm>
            <a:off x="109291" y="5273040"/>
            <a:ext cx="2400229"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美金玩家</a:t>
            </a:r>
            <a:r>
              <a:rPr lang="en-US" altLang="zh-CN" sz="2000" dirty="0">
                <a:gradFill>
                  <a:gsLst>
                    <a:gs pos="2917">
                      <a:schemeClr val="tx1"/>
                    </a:gs>
                    <a:gs pos="30000">
                      <a:schemeClr val="tx1"/>
                    </a:gs>
                  </a:gsLst>
                  <a:lin ang="5400000" scaled="0"/>
                </a:gradFill>
              </a:rPr>
              <a:t>&gt;</a:t>
            </a:r>
            <a:r>
              <a:rPr lang="zh-CN" altLang="en-US" sz="2000" dirty="0">
                <a:gradFill>
                  <a:gsLst>
                    <a:gs pos="2917">
                      <a:schemeClr val="tx1"/>
                    </a:gs>
                    <a:gs pos="30000">
                      <a:schemeClr val="tx1"/>
                    </a:gs>
                  </a:gsLst>
                  <a:lin ang="5400000" scaled="0"/>
                </a:gradFill>
              </a:rPr>
              <a:t>普通玩家</a:t>
            </a:r>
          </a:p>
        </p:txBody>
      </p:sp>
    </p:spTree>
    <p:extLst>
      <p:ext uri="{BB962C8B-B14F-4D97-AF65-F5344CB8AC3E}">
        <p14:creationId xmlns:p14="http://schemas.microsoft.com/office/powerpoint/2010/main" val="20082718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4C15C-F78B-E3E4-06C9-A91674A1EB07}"/>
              </a:ext>
            </a:extLst>
          </p:cNvPr>
          <p:cNvSpPr>
            <a:spLocks noGrp="1"/>
          </p:cNvSpPr>
          <p:nvPr>
            <p:ph type="title"/>
          </p:nvPr>
        </p:nvSpPr>
        <p:spPr/>
        <p:txBody>
          <a:bodyPr/>
          <a:lstStyle/>
          <a:p>
            <a:r>
              <a:rPr lang="zh-CN" altLang="en-US" dirty="0"/>
              <a:t>计算群集创建结果</a:t>
            </a:r>
          </a:p>
        </p:txBody>
      </p:sp>
      <p:pic>
        <p:nvPicPr>
          <p:cNvPr id="3" name="图片 2">
            <a:extLst>
              <a:ext uri="{FF2B5EF4-FFF2-40B4-BE49-F238E27FC236}">
                <a16:creationId xmlns:a16="http://schemas.microsoft.com/office/drawing/2014/main" id="{1E0B26D8-09B5-BCE4-2268-C838E74FD231}"/>
              </a:ext>
            </a:extLst>
          </p:cNvPr>
          <p:cNvPicPr>
            <a:picLocks noChangeAspect="1"/>
          </p:cNvPicPr>
          <p:nvPr/>
        </p:nvPicPr>
        <p:blipFill>
          <a:blip r:embed="rId2"/>
          <a:stretch>
            <a:fillRect/>
          </a:stretch>
        </p:blipFill>
        <p:spPr>
          <a:xfrm>
            <a:off x="588263" y="1132114"/>
            <a:ext cx="5683486" cy="5268686"/>
          </a:xfrm>
          <a:prstGeom prst="rect">
            <a:avLst/>
          </a:prstGeom>
        </p:spPr>
      </p:pic>
      <p:sp>
        <p:nvSpPr>
          <p:cNvPr id="4" name="文本框 3">
            <a:extLst>
              <a:ext uri="{FF2B5EF4-FFF2-40B4-BE49-F238E27FC236}">
                <a16:creationId xmlns:a16="http://schemas.microsoft.com/office/drawing/2014/main" id="{16B01FE6-3986-05BE-899A-28D38DA8B203}"/>
              </a:ext>
            </a:extLst>
          </p:cNvPr>
          <p:cNvSpPr txBox="1"/>
          <p:nvPr/>
        </p:nvSpPr>
        <p:spPr>
          <a:xfrm>
            <a:off x="6749143" y="1382486"/>
            <a:ext cx="4854594" cy="5047536"/>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选择</a:t>
            </a:r>
            <a:r>
              <a:rPr lang="en-US" altLang="zh-CN" sz="2000" dirty="0">
                <a:gradFill>
                  <a:gsLst>
                    <a:gs pos="2917">
                      <a:schemeClr val="tx1"/>
                    </a:gs>
                    <a:gs pos="30000">
                      <a:schemeClr val="tx1"/>
                    </a:gs>
                  </a:gsLst>
                  <a:lin ang="5400000" scaled="0"/>
                </a:gradFill>
              </a:rPr>
              <a:t>CPU </a:t>
            </a:r>
            <a:r>
              <a:rPr lang="zh-CN" altLang="en-US" sz="2000" dirty="0">
                <a:gradFill>
                  <a:gsLst>
                    <a:gs pos="2917">
                      <a:schemeClr val="tx1"/>
                    </a:gs>
                    <a:gs pos="30000">
                      <a:schemeClr val="tx1"/>
                    </a:gs>
                  </a:gsLst>
                  <a:lin ang="5400000" scaled="0"/>
                </a:gradFill>
              </a:rPr>
              <a:t>不选</a:t>
            </a:r>
            <a:r>
              <a:rPr lang="en-US" altLang="zh-CN" sz="2000" dirty="0">
                <a:gradFill>
                  <a:gsLst>
                    <a:gs pos="2917">
                      <a:schemeClr val="tx1"/>
                    </a:gs>
                    <a:gs pos="30000">
                      <a:schemeClr val="tx1"/>
                    </a:gs>
                  </a:gsLst>
                  <a:lin ang="5400000" scaled="0"/>
                </a:gradFill>
              </a:rPr>
              <a:t>GPU </a:t>
            </a:r>
            <a:r>
              <a:rPr lang="zh-CN" altLang="en-US" sz="2000" dirty="0">
                <a:gradFill>
                  <a:gsLst>
                    <a:gs pos="2917">
                      <a:schemeClr val="tx1"/>
                    </a:gs>
                    <a:gs pos="30000">
                      <a:schemeClr val="tx1"/>
                    </a:gs>
                  </a:gsLst>
                  <a:lin ang="5400000" scaled="0"/>
                </a:gradFill>
              </a:rPr>
              <a:t>：笔记本上小规模计算</a:t>
            </a:r>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r>
              <a:rPr lang="zh-CN" altLang="en-US" sz="2000" dirty="0">
                <a:gradFill>
                  <a:gsLst>
                    <a:gs pos="2917">
                      <a:schemeClr val="tx1"/>
                    </a:gs>
                    <a:gs pos="30000">
                      <a:schemeClr val="tx1"/>
                    </a:gs>
                  </a:gsLst>
                  <a:lin ang="5400000" scaled="0"/>
                </a:gradFill>
              </a:rPr>
              <a:t>选择性价比最高的</a:t>
            </a:r>
            <a:r>
              <a:rPr lang="en-US" altLang="zh-CN" sz="2000" dirty="0">
                <a:gradFill>
                  <a:gsLst>
                    <a:gs pos="2917">
                      <a:schemeClr val="tx1"/>
                    </a:gs>
                    <a:gs pos="30000">
                      <a:schemeClr val="tx1"/>
                    </a:gs>
                  </a:gsLst>
                  <a:lin ang="5400000" scaled="0"/>
                </a:gradFill>
              </a:rPr>
              <a:t>Standard_DS11_v2</a:t>
            </a:r>
          </a:p>
          <a:p>
            <a:pPr algn="l"/>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r>
              <a:rPr lang="en-US" altLang="zh-CN" sz="2800" b="1" dirty="0">
                <a:gradFill>
                  <a:gsLst>
                    <a:gs pos="2917">
                      <a:schemeClr val="tx1"/>
                    </a:gs>
                    <a:gs pos="30000">
                      <a:schemeClr val="tx1"/>
                    </a:gs>
                  </a:gsLst>
                  <a:lin ang="5400000" scaled="0"/>
                </a:gradFill>
              </a:rPr>
              <a:t>Azure</a:t>
            </a:r>
            <a:r>
              <a:rPr lang="zh-CN" altLang="en-US" sz="2000" dirty="0">
                <a:gradFill>
                  <a:gsLst>
                    <a:gs pos="2917">
                      <a:schemeClr val="tx1"/>
                    </a:gs>
                    <a:gs pos="30000">
                      <a:schemeClr val="tx1"/>
                    </a:gs>
                  </a:gsLst>
                  <a:lin ang="5400000" scaled="0"/>
                </a:gradFill>
              </a:rPr>
              <a:t>：</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硬件配置</a:t>
            </a:r>
            <a:r>
              <a:rPr lang="en-US" altLang="zh-CN" sz="2000" dirty="0">
                <a:gradFill>
                  <a:gsLst>
                    <a:gs pos="2917">
                      <a:schemeClr val="tx1"/>
                    </a:gs>
                    <a:gs pos="30000">
                      <a:schemeClr val="tx1"/>
                    </a:gs>
                  </a:gsLst>
                  <a:lin ang="5400000" scaled="0"/>
                </a:gradFill>
              </a:rPr>
              <a:t>-</a:t>
            </a:r>
            <a:r>
              <a:rPr lang="zh-CN" altLang="en-US" sz="2000" dirty="0">
                <a:gradFill>
                  <a:gsLst>
                    <a:gs pos="2917">
                      <a:schemeClr val="tx1"/>
                    </a:gs>
                    <a:gs pos="30000">
                      <a:schemeClr val="tx1"/>
                    </a:gs>
                  </a:gsLst>
                  <a:lin ang="5400000" scaled="0"/>
                </a:gradFill>
              </a:rPr>
              <a:t>用什么租什么</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按使用的时间计费</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不用的时候把计算资源扔掉（清理）即可</a:t>
            </a:r>
            <a:r>
              <a:rPr lang="en-US" altLang="zh-CN" sz="2000" dirty="0">
                <a:gradFill>
                  <a:gsLst>
                    <a:gs pos="2917">
                      <a:schemeClr val="tx1"/>
                    </a:gs>
                    <a:gs pos="30000">
                      <a:schemeClr val="tx1"/>
                    </a:gs>
                  </a:gsLst>
                  <a:lin ang="5400000" scaled="0"/>
                </a:gradFill>
              </a:rPr>
              <a:t> </a:t>
            </a:r>
            <a:endParaRPr lang="zh-CN" alt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714656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CA23AB4-46E7-4BEF-3E87-1DA25DD7EFDF}"/>
              </a:ext>
            </a:extLst>
          </p:cNvPr>
          <p:cNvPicPr>
            <a:picLocks noChangeAspect="1"/>
          </p:cNvPicPr>
          <p:nvPr/>
        </p:nvPicPr>
        <p:blipFill>
          <a:blip r:embed="rId3"/>
          <a:stretch>
            <a:fillRect/>
          </a:stretch>
        </p:blipFill>
        <p:spPr>
          <a:xfrm>
            <a:off x="1309310" y="435004"/>
            <a:ext cx="3986491" cy="6038425"/>
          </a:xfrm>
          <a:prstGeom prst="rect">
            <a:avLst/>
          </a:prstGeom>
        </p:spPr>
      </p:pic>
      <p:pic>
        <p:nvPicPr>
          <p:cNvPr id="5" name="图片 4">
            <a:extLst>
              <a:ext uri="{FF2B5EF4-FFF2-40B4-BE49-F238E27FC236}">
                <a16:creationId xmlns:a16="http://schemas.microsoft.com/office/drawing/2014/main" id="{3409A4C8-6F56-09EB-8D68-0CE2643F7FC1}"/>
              </a:ext>
            </a:extLst>
          </p:cNvPr>
          <p:cNvPicPr>
            <a:picLocks noChangeAspect="1"/>
          </p:cNvPicPr>
          <p:nvPr/>
        </p:nvPicPr>
        <p:blipFill>
          <a:blip r:embed="rId4"/>
          <a:stretch>
            <a:fillRect/>
          </a:stretch>
        </p:blipFill>
        <p:spPr>
          <a:xfrm>
            <a:off x="6250939" y="435004"/>
            <a:ext cx="4663229" cy="6038425"/>
          </a:xfrm>
          <a:prstGeom prst="rect">
            <a:avLst/>
          </a:prstGeom>
        </p:spPr>
      </p:pic>
    </p:spTree>
    <p:extLst>
      <p:ext uri="{BB962C8B-B14F-4D97-AF65-F5344CB8AC3E}">
        <p14:creationId xmlns:p14="http://schemas.microsoft.com/office/powerpoint/2010/main" val="10457401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6EEFA-1703-4C94-A7B9-4599DB9EB50F}"/>
              </a:ext>
            </a:extLst>
          </p:cNvPr>
          <p:cNvSpPr>
            <a:spLocks noGrp="1"/>
          </p:cNvSpPr>
          <p:nvPr>
            <p:ph type="title"/>
          </p:nvPr>
        </p:nvSpPr>
        <p:spPr>
          <a:xfrm>
            <a:off x="588263" y="457200"/>
            <a:ext cx="11018520" cy="553998"/>
          </a:xfrm>
        </p:spPr>
        <p:txBody>
          <a:bodyPr/>
          <a:lstStyle/>
          <a:p>
            <a:r>
              <a:rPr lang="zh-CN" altLang="en-US" dirty="0"/>
              <a:t>创建管道</a:t>
            </a:r>
          </a:p>
        </p:txBody>
      </p:sp>
      <p:pic>
        <p:nvPicPr>
          <p:cNvPr id="3" name="图片 2">
            <a:extLst>
              <a:ext uri="{FF2B5EF4-FFF2-40B4-BE49-F238E27FC236}">
                <a16:creationId xmlns:a16="http://schemas.microsoft.com/office/drawing/2014/main" id="{2B7EC679-8892-D916-1905-A97EF0E73373}"/>
              </a:ext>
            </a:extLst>
          </p:cNvPr>
          <p:cNvPicPr>
            <a:picLocks noChangeAspect="1"/>
          </p:cNvPicPr>
          <p:nvPr/>
        </p:nvPicPr>
        <p:blipFill>
          <a:blip r:embed="rId3"/>
          <a:stretch>
            <a:fillRect/>
          </a:stretch>
        </p:blipFill>
        <p:spPr>
          <a:xfrm>
            <a:off x="2677576" y="131978"/>
            <a:ext cx="4792947" cy="6731161"/>
          </a:xfrm>
          <a:prstGeom prst="rect">
            <a:avLst/>
          </a:prstGeom>
        </p:spPr>
      </p:pic>
      <p:sp>
        <p:nvSpPr>
          <p:cNvPr id="6" name="矩形 5">
            <a:extLst>
              <a:ext uri="{FF2B5EF4-FFF2-40B4-BE49-F238E27FC236}">
                <a16:creationId xmlns:a16="http://schemas.microsoft.com/office/drawing/2014/main" id="{A3A042A2-5FB9-E672-D31F-7A992C019E88}"/>
              </a:ext>
            </a:extLst>
          </p:cNvPr>
          <p:cNvSpPr/>
          <p:nvPr/>
        </p:nvSpPr>
        <p:spPr bwMode="auto">
          <a:xfrm>
            <a:off x="2535752" y="4038599"/>
            <a:ext cx="1937657" cy="370115"/>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extLst>
              <a:ext uri="{FF2B5EF4-FFF2-40B4-BE49-F238E27FC236}">
                <a16:creationId xmlns:a16="http://schemas.microsoft.com/office/drawing/2014/main" id="{7D67F7B4-4ED2-4932-A350-D7B1629FD2E4}"/>
              </a:ext>
            </a:extLst>
          </p:cNvPr>
          <p:cNvSpPr/>
          <p:nvPr/>
        </p:nvSpPr>
        <p:spPr bwMode="auto">
          <a:xfrm>
            <a:off x="4985657" y="2307770"/>
            <a:ext cx="1798850" cy="118978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图片 7">
            <a:extLst>
              <a:ext uri="{FF2B5EF4-FFF2-40B4-BE49-F238E27FC236}">
                <a16:creationId xmlns:a16="http://schemas.microsoft.com/office/drawing/2014/main" id="{E13883E5-826C-0915-7B6B-177E02350EAA}"/>
              </a:ext>
            </a:extLst>
          </p:cNvPr>
          <p:cNvPicPr>
            <a:picLocks noChangeAspect="1"/>
          </p:cNvPicPr>
          <p:nvPr/>
        </p:nvPicPr>
        <p:blipFill>
          <a:blip r:embed="rId4"/>
          <a:stretch>
            <a:fillRect/>
          </a:stretch>
        </p:blipFill>
        <p:spPr>
          <a:xfrm>
            <a:off x="7612347" y="1435740"/>
            <a:ext cx="4456715" cy="3865371"/>
          </a:xfrm>
          <a:prstGeom prst="rect">
            <a:avLst/>
          </a:prstGeom>
        </p:spPr>
      </p:pic>
      <p:sp>
        <p:nvSpPr>
          <p:cNvPr id="9" name="矩形 8">
            <a:extLst>
              <a:ext uri="{FF2B5EF4-FFF2-40B4-BE49-F238E27FC236}">
                <a16:creationId xmlns:a16="http://schemas.microsoft.com/office/drawing/2014/main" id="{DA8B29FD-AD2E-60FF-6C4B-CB3C3FC60B8B}"/>
              </a:ext>
            </a:extLst>
          </p:cNvPr>
          <p:cNvSpPr/>
          <p:nvPr/>
        </p:nvSpPr>
        <p:spPr bwMode="auto">
          <a:xfrm>
            <a:off x="7815511" y="2198914"/>
            <a:ext cx="2075181" cy="370115"/>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直接箭头连接符 10">
            <a:extLst>
              <a:ext uri="{FF2B5EF4-FFF2-40B4-BE49-F238E27FC236}">
                <a16:creationId xmlns:a16="http://schemas.microsoft.com/office/drawing/2014/main" id="{4D1FBBB4-26E4-0BE3-4B4D-3F74C4FD68DF}"/>
              </a:ext>
            </a:extLst>
          </p:cNvPr>
          <p:cNvCxnSpPr>
            <a:cxnSpLocks/>
          </p:cNvCxnSpPr>
          <p:nvPr/>
        </p:nvCxnSpPr>
        <p:spPr>
          <a:xfrm flipH="1" flipV="1">
            <a:off x="9890692" y="2677885"/>
            <a:ext cx="740661" cy="751115"/>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F415AAC-F9A1-D1F9-DCB4-9E9F2F51DE4C}"/>
              </a:ext>
            </a:extLst>
          </p:cNvPr>
          <p:cNvSpPr txBox="1"/>
          <p:nvPr/>
        </p:nvSpPr>
        <p:spPr>
          <a:xfrm>
            <a:off x="10081665" y="3668486"/>
            <a:ext cx="1740221" cy="923330"/>
          </a:xfrm>
          <a:prstGeom prst="rect">
            <a:avLst/>
          </a:prstGeom>
          <a:noFill/>
        </p:spPr>
        <p:txBody>
          <a:bodyPr wrap="square" lIns="0" tIns="0" rIns="0" bIns="0" rtlCol="0">
            <a:spAutoFit/>
          </a:bodyPr>
          <a:lstStyle/>
          <a:p>
            <a:pPr algn="l"/>
            <a:r>
              <a:rPr lang="zh-CN" altLang="en-US" sz="2000" b="1" dirty="0">
                <a:gradFill>
                  <a:gsLst>
                    <a:gs pos="2917">
                      <a:schemeClr val="tx1"/>
                    </a:gs>
                    <a:gs pos="30000">
                      <a:schemeClr val="tx1"/>
                    </a:gs>
                  </a:gsLst>
                  <a:lin ang="5400000" scaled="0"/>
                </a:gradFill>
              </a:rPr>
              <a:t>给管道重命名，</a:t>
            </a:r>
            <a:endParaRPr lang="en-US" altLang="zh-CN" sz="2000" b="1" dirty="0">
              <a:gradFill>
                <a:gsLst>
                  <a:gs pos="2917">
                    <a:schemeClr val="tx1"/>
                  </a:gs>
                  <a:gs pos="30000">
                    <a:schemeClr val="tx1"/>
                  </a:gs>
                </a:gsLst>
                <a:lin ang="5400000" scaled="0"/>
              </a:gradFill>
            </a:endParaRPr>
          </a:p>
          <a:p>
            <a:pPr algn="l"/>
            <a:r>
              <a:rPr lang="zh-CN" altLang="en-US" sz="2000" dirty="0">
                <a:gradFill>
                  <a:gsLst>
                    <a:gs pos="2917">
                      <a:schemeClr val="tx1"/>
                    </a:gs>
                    <a:gs pos="30000">
                      <a:schemeClr val="tx1"/>
                    </a:gs>
                  </a:gsLst>
                  <a:lin ang="5400000" scaled="0"/>
                </a:gradFill>
              </a:rPr>
              <a:t>缺省为：创建时间</a:t>
            </a:r>
          </a:p>
        </p:txBody>
      </p:sp>
    </p:spTree>
    <p:extLst>
      <p:ext uri="{BB962C8B-B14F-4D97-AF65-F5344CB8AC3E}">
        <p14:creationId xmlns:p14="http://schemas.microsoft.com/office/powerpoint/2010/main" val="32729191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21C2D-2505-D712-CAD8-B7A113AB80A4}"/>
              </a:ext>
            </a:extLst>
          </p:cNvPr>
          <p:cNvSpPr>
            <a:spLocks noGrp="1"/>
          </p:cNvSpPr>
          <p:nvPr>
            <p:ph type="title"/>
          </p:nvPr>
        </p:nvSpPr>
        <p:spPr/>
        <p:txBody>
          <a:bodyPr/>
          <a:lstStyle/>
          <a:p>
            <a:r>
              <a:rPr lang="zh-CN" altLang="en-US" dirty="0"/>
              <a:t>数据预处理</a:t>
            </a:r>
            <a:r>
              <a:rPr lang="en-US" altLang="zh-CN" dirty="0"/>
              <a:t>-</a:t>
            </a:r>
            <a:r>
              <a:rPr lang="zh-CN" altLang="en-US" dirty="0"/>
              <a:t>选中列</a:t>
            </a:r>
          </a:p>
        </p:txBody>
      </p:sp>
      <p:pic>
        <p:nvPicPr>
          <p:cNvPr id="3" name="图片 2">
            <a:extLst>
              <a:ext uri="{FF2B5EF4-FFF2-40B4-BE49-F238E27FC236}">
                <a16:creationId xmlns:a16="http://schemas.microsoft.com/office/drawing/2014/main" id="{D8876E6F-58FF-17B4-EE18-1171D3E6B284}"/>
              </a:ext>
            </a:extLst>
          </p:cNvPr>
          <p:cNvPicPr>
            <a:picLocks noChangeAspect="1"/>
          </p:cNvPicPr>
          <p:nvPr/>
        </p:nvPicPr>
        <p:blipFill>
          <a:blip r:embed="rId2"/>
          <a:stretch>
            <a:fillRect/>
          </a:stretch>
        </p:blipFill>
        <p:spPr>
          <a:xfrm>
            <a:off x="324542" y="1284514"/>
            <a:ext cx="5851060" cy="3207543"/>
          </a:xfrm>
          <a:prstGeom prst="rect">
            <a:avLst/>
          </a:prstGeom>
        </p:spPr>
      </p:pic>
      <p:sp>
        <p:nvSpPr>
          <p:cNvPr id="4" name="文本框 3">
            <a:extLst>
              <a:ext uri="{FF2B5EF4-FFF2-40B4-BE49-F238E27FC236}">
                <a16:creationId xmlns:a16="http://schemas.microsoft.com/office/drawing/2014/main" id="{FADF41BA-EAA5-EBBC-8287-2B361600E461}"/>
              </a:ext>
            </a:extLst>
          </p:cNvPr>
          <p:cNvSpPr txBox="1"/>
          <p:nvPr/>
        </p:nvSpPr>
        <p:spPr>
          <a:xfrm>
            <a:off x="223843" y="5112227"/>
            <a:ext cx="5029200" cy="307777"/>
          </a:xfrm>
          <a:prstGeom prst="rect">
            <a:avLst/>
          </a:prstGeom>
          <a:noFill/>
        </p:spPr>
        <p:txBody>
          <a:bodyPr wrap="square" lIns="0" tIns="0" rIns="0" bIns="0" rtlCol="0">
            <a:spAutoFit/>
          </a:bodyPr>
          <a:lstStyle/>
          <a:p>
            <a:pPr algn="l"/>
            <a:r>
              <a:rPr lang="zh-CN" altLang="en-US" sz="2000" b="1" dirty="0">
                <a:gradFill>
                  <a:gsLst>
                    <a:gs pos="2917">
                      <a:schemeClr val="tx1"/>
                    </a:gs>
                    <a:gs pos="30000">
                      <a:schemeClr val="tx1"/>
                    </a:gs>
                  </a:gsLst>
                  <a:lin ang="5400000" scaled="0"/>
                </a:gradFill>
              </a:rPr>
              <a:t>选中数据集中的某几列</a:t>
            </a:r>
            <a:r>
              <a:rPr lang="en-US" altLang="zh-CN" sz="2000" b="1" dirty="0">
                <a:gradFill>
                  <a:gsLst>
                    <a:gs pos="2917">
                      <a:schemeClr val="tx1"/>
                    </a:gs>
                    <a:gs pos="30000">
                      <a:schemeClr val="tx1"/>
                    </a:gs>
                  </a:gsLst>
                  <a:lin ang="5400000" scaled="0"/>
                </a:gradFill>
              </a:rPr>
              <a:t>-</a:t>
            </a:r>
            <a:r>
              <a:rPr lang="zh-CN" altLang="en-US" sz="2000" b="1" dirty="0">
                <a:gradFill>
                  <a:gsLst>
                    <a:gs pos="2917">
                      <a:schemeClr val="tx1"/>
                    </a:gs>
                    <a:gs pos="30000">
                      <a:schemeClr val="tx1"/>
                    </a:gs>
                  </a:gsLst>
                  <a:lin ang="5400000" scaled="0"/>
                </a:gradFill>
              </a:rPr>
              <a:t>要进行操作的列</a:t>
            </a:r>
          </a:p>
        </p:txBody>
      </p:sp>
      <p:pic>
        <p:nvPicPr>
          <p:cNvPr id="5" name="图片 4">
            <a:extLst>
              <a:ext uri="{FF2B5EF4-FFF2-40B4-BE49-F238E27FC236}">
                <a16:creationId xmlns:a16="http://schemas.microsoft.com/office/drawing/2014/main" id="{3AB9CD5B-CB08-6033-CC24-181ECE48FF3B}"/>
              </a:ext>
            </a:extLst>
          </p:cNvPr>
          <p:cNvPicPr>
            <a:picLocks noChangeAspect="1"/>
          </p:cNvPicPr>
          <p:nvPr/>
        </p:nvPicPr>
        <p:blipFill>
          <a:blip r:embed="rId3"/>
          <a:stretch>
            <a:fillRect/>
          </a:stretch>
        </p:blipFill>
        <p:spPr>
          <a:xfrm>
            <a:off x="6402197" y="1134796"/>
            <a:ext cx="5789803" cy="3357261"/>
          </a:xfrm>
          <a:prstGeom prst="rect">
            <a:avLst/>
          </a:prstGeom>
        </p:spPr>
      </p:pic>
      <p:cxnSp>
        <p:nvCxnSpPr>
          <p:cNvPr id="6" name="直接箭头连接符 5">
            <a:extLst>
              <a:ext uri="{FF2B5EF4-FFF2-40B4-BE49-F238E27FC236}">
                <a16:creationId xmlns:a16="http://schemas.microsoft.com/office/drawing/2014/main" id="{000B128D-8188-71C2-8968-72AC98AAA2E9}"/>
              </a:ext>
            </a:extLst>
          </p:cNvPr>
          <p:cNvCxnSpPr>
            <a:cxnSpLocks/>
          </p:cNvCxnSpPr>
          <p:nvPr/>
        </p:nvCxnSpPr>
        <p:spPr>
          <a:xfrm flipV="1">
            <a:off x="1447800" y="3842657"/>
            <a:ext cx="293914" cy="113894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6E90C4D2-6E18-44BE-63B6-BA2177FB289B}"/>
              </a:ext>
            </a:extLst>
          </p:cNvPr>
          <p:cNvCxnSpPr>
            <a:cxnSpLocks/>
          </p:cNvCxnSpPr>
          <p:nvPr/>
        </p:nvCxnSpPr>
        <p:spPr>
          <a:xfrm flipV="1">
            <a:off x="9662092" y="3744797"/>
            <a:ext cx="0" cy="93606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8999C4A-1960-2351-E79D-0803947FC598}"/>
              </a:ext>
            </a:extLst>
          </p:cNvPr>
          <p:cNvSpPr txBox="1"/>
          <p:nvPr/>
        </p:nvSpPr>
        <p:spPr>
          <a:xfrm>
            <a:off x="8334034" y="4943394"/>
            <a:ext cx="5029200" cy="307777"/>
          </a:xfrm>
          <a:prstGeom prst="rect">
            <a:avLst/>
          </a:prstGeom>
          <a:noFill/>
        </p:spPr>
        <p:txBody>
          <a:bodyPr wrap="square" lIns="0" tIns="0" rIns="0" bIns="0" rtlCol="0">
            <a:spAutoFit/>
          </a:bodyPr>
          <a:lstStyle/>
          <a:p>
            <a:pPr algn="l"/>
            <a:r>
              <a:rPr lang="zh-CN" altLang="en-US" sz="2000" b="1" dirty="0">
                <a:gradFill>
                  <a:gsLst>
                    <a:gs pos="2917">
                      <a:schemeClr val="tx1"/>
                    </a:gs>
                    <a:gs pos="30000">
                      <a:schemeClr val="tx1"/>
                    </a:gs>
                  </a:gsLst>
                  <a:lin ang="5400000" scaled="0"/>
                </a:gradFill>
              </a:rPr>
              <a:t>输入要进行操作的列名</a:t>
            </a:r>
          </a:p>
        </p:txBody>
      </p:sp>
    </p:spTree>
    <p:extLst>
      <p:ext uri="{BB962C8B-B14F-4D97-AF65-F5344CB8AC3E}">
        <p14:creationId xmlns:p14="http://schemas.microsoft.com/office/powerpoint/2010/main" val="395625497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6C439-F012-C743-875D-DB5F64DEA099}"/>
              </a:ext>
            </a:extLst>
          </p:cNvPr>
          <p:cNvSpPr>
            <a:spLocks noGrp="1"/>
          </p:cNvSpPr>
          <p:nvPr>
            <p:ph type="title"/>
          </p:nvPr>
        </p:nvSpPr>
        <p:spPr/>
        <p:txBody>
          <a:bodyPr/>
          <a:lstStyle/>
          <a:p>
            <a:r>
              <a:rPr lang="zh-CN" altLang="en-US" dirty="0"/>
              <a:t>数据预处理</a:t>
            </a:r>
            <a:r>
              <a:rPr lang="en-US" altLang="zh-CN" dirty="0"/>
              <a:t>-</a:t>
            </a:r>
            <a:r>
              <a:rPr lang="zh-CN" altLang="en-US" dirty="0"/>
              <a:t>正则化</a:t>
            </a:r>
          </a:p>
        </p:txBody>
      </p:sp>
      <p:pic>
        <p:nvPicPr>
          <p:cNvPr id="3" name="图片 2">
            <a:extLst>
              <a:ext uri="{FF2B5EF4-FFF2-40B4-BE49-F238E27FC236}">
                <a16:creationId xmlns:a16="http://schemas.microsoft.com/office/drawing/2014/main" id="{D6655613-7A0A-8451-B3F3-A810D5ED2D1C}"/>
              </a:ext>
            </a:extLst>
          </p:cNvPr>
          <p:cNvPicPr>
            <a:picLocks noChangeAspect="1"/>
          </p:cNvPicPr>
          <p:nvPr/>
        </p:nvPicPr>
        <p:blipFill>
          <a:blip r:embed="rId2"/>
          <a:stretch>
            <a:fillRect/>
          </a:stretch>
        </p:blipFill>
        <p:spPr>
          <a:xfrm>
            <a:off x="3532995" y="1791187"/>
            <a:ext cx="5572903" cy="2753109"/>
          </a:xfrm>
          <a:prstGeom prst="rect">
            <a:avLst/>
          </a:prstGeom>
        </p:spPr>
      </p:pic>
      <p:sp>
        <p:nvSpPr>
          <p:cNvPr id="4" name="矩形 3">
            <a:extLst>
              <a:ext uri="{FF2B5EF4-FFF2-40B4-BE49-F238E27FC236}">
                <a16:creationId xmlns:a16="http://schemas.microsoft.com/office/drawing/2014/main" id="{2B9BEDA9-B550-6759-6D0F-9DC447D8BA6F}"/>
              </a:ext>
            </a:extLst>
          </p:cNvPr>
          <p:cNvSpPr/>
          <p:nvPr/>
        </p:nvSpPr>
        <p:spPr bwMode="auto">
          <a:xfrm>
            <a:off x="4049484" y="3603171"/>
            <a:ext cx="3309257" cy="80554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07648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18B18-00AA-FC85-4619-131CA5FA032F}"/>
              </a:ext>
            </a:extLst>
          </p:cNvPr>
          <p:cNvSpPr>
            <a:spLocks noGrp="1"/>
          </p:cNvSpPr>
          <p:nvPr>
            <p:ph type="title"/>
          </p:nvPr>
        </p:nvSpPr>
        <p:spPr/>
        <p:txBody>
          <a:bodyPr/>
          <a:lstStyle/>
          <a:p>
            <a:r>
              <a:rPr lang="zh-CN" altLang="en-US" dirty="0"/>
              <a:t>数据正则化的参数设置</a:t>
            </a:r>
          </a:p>
        </p:txBody>
      </p:sp>
      <p:pic>
        <p:nvPicPr>
          <p:cNvPr id="3" name="图片 2">
            <a:extLst>
              <a:ext uri="{FF2B5EF4-FFF2-40B4-BE49-F238E27FC236}">
                <a16:creationId xmlns:a16="http://schemas.microsoft.com/office/drawing/2014/main" id="{2F59463E-AF17-8876-4B50-E5A81072F18C}"/>
              </a:ext>
            </a:extLst>
          </p:cNvPr>
          <p:cNvPicPr>
            <a:picLocks noChangeAspect="1"/>
          </p:cNvPicPr>
          <p:nvPr/>
        </p:nvPicPr>
        <p:blipFill>
          <a:blip r:embed="rId2"/>
          <a:stretch>
            <a:fillRect/>
          </a:stretch>
        </p:blipFill>
        <p:spPr>
          <a:xfrm>
            <a:off x="588263" y="1538741"/>
            <a:ext cx="9078592" cy="3258005"/>
          </a:xfrm>
          <a:prstGeom prst="rect">
            <a:avLst/>
          </a:prstGeom>
        </p:spPr>
      </p:pic>
      <p:sp>
        <p:nvSpPr>
          <p:cNvPr id="4" name="文本框 3">
            <a:extLst>
              <a:ext uri="{FF2B5EF4-FFF2-40B4-BE49-F238E27FC236}">
                <a16:creationId xmlns:a16="http://schemas.microsoft.com/office/drawing/2014/main" id="{4D265A17-F4C1-FBAF-2371-57BC5B566463}"/>
              </a:ext>
            </a:extLst>
          </p:cNvPr>
          <p:cNvSpPr txBox="1"/>
          <p:nvPr/>
        </p:nvSpPr>
        <p:spPr>
          <a:xfrm>
            <a:off x="751114" y="5170714"/>
            <a:ext cx="8763000" cy="738664"/>
          </a:xfrm>
          <a:prstGeom prst="rect">
            <a:avLst/>
          </a:prstGeom>
          <a:noFill/>
        </p:spPr>
        <p:txBody>
          <a:bodyPr wrap="square" lIns="0" tIns="0" rIns="0" bIns="0" rtlCol="0">
            <a:spAutoFit/>
          </a:bodyPr>
          <a:lstStyle/>
          <a:p>
            <a:pPr algn="l"/>
            <a:r>
              <a:rPr lang="zh-CN" altLang="en-US" sz="2400" b="1" dirty="0">
                <a:gradFill>
                  <a:gsLst>
                    <a:gs pos="2917">
                      <a:schemeClr val="tx1"/>
                    </a:gs>
                    <a:gs pos="30000">
                      <a:schemeClr val="tx1"/>
                    </a:gs>
                  </a:gsLst>
                  <a:lin ang="5400000" scaled="0"/>
                </a:gradFill>
              </a:rPr>
              <a:t>注意：不是所有的列都要进行正则化</a:t>
            </a:r>
            <a:r>
              <a:rPr lang="en-US" altLang="zh-CN" sz="2400" b="1" dirty="0">
                <a:gradFill>
                  <a:gsLst>
                    <a:gs pos="2917">
                      <a:schemeClr val="tx1"/>
                    </a:gs>
                    <a:gs pos="30000">
                      <a:schemeClr val="tx1"/>
                    </a:gs>
                  </a:gsLst>
                  <a:lin ang="5400000" scaled="0"/>
                </a:gradFill>
              </a:rPr>
              <a:t>-</a:t>
            </a:r>
            <a:r>
              <a:rPr lang="zh-CN" altLang="en-US" sz="2400" b="1" dirty="0">
                <a:gradFill>
                  <a:gsLst>
                    <a:gs pos="2917">
                      <a:schemeClr val="tx1"/>
                    </a:gs>
                    <a:gs pos="30000">
                      <a:schemeClr val="tx1"/>
                    </a:gs>
                  </a:gsLst>
                  <a:lin ang="5400000" scaled="0"/>
                </a:gradFill>
              </a:rPr>
              <a:t>预测结果这一列就不用</a:t>
            </a:r>
            <a:endParaRPr lang="en-US" altLang="zh-CN" sz="2400" b="1" dirty="0">
              <a:gradFill>
                <a:gsLst>
                  <a:gs pos="2917">
                    <a:schemeClr val="tx1"/>
                  </a:gs>
                  <a:gs pos="30000">
                    <a:schemeClr val="tx1"/>
                  </a:gs>
                </a:gsLst>
                <a:lin ang="5400000" scaled="0"/>
              </a:gradFill>
            </a:endParaRPr>
          </a:p>
          <a:p>
            <a:pPr algn="l"/>
            <a:r>
              <a:rPr lang="zh-CN" altLang="en-US" sz="2400" b="1" dirty="0">
                <a:gradFill>
                  <a:gsLst>
                    <a:gs pos="2917">
                      <a:schemeClr val="tx1"/>
                    </a:gs>
                    <a:gs pos="30000">
                      <a:schemeClr val="tx1"/>
                    </a:gs>
                  </a:gsLst>
                  <a:lin ang="5400000" scaled="0"/>
                </a:gradFill>
              </a:rPr>
              <a:t>补充：正则化的结果是</a:t>
            </a:r>
            <a:r>
              <a:rPr lang="en-US" altLang="zh-CN" sz="2400" b="1" dirty="0">
                <a:gradFill>
                  <a:gsLst>
                    <a:gs pos="2917">
                      <a:schemeClr val="tx1"/>
                    </a:gs>
                    <a:gs pos="30000">
                      <a:schemeClr val="tx1"/>
                    </a:gs>
                  </a:gsLst>
                  <a:lin ang="5400000" scaled="0"/>
                </a:gradFill>
              </a:rPr>
              <a:t>0~1</a:t>
            </a:r>
            <a:r>
              <a:rPr lang="zh-CN" altLang="en-US" sz="2400" b="1" dirty="0">
                <a:gradFill>
                  <a:gsLst>
                    <a:gs pos="2917">
                      <a:schemeClr val="tx1"/>
                    </a:gs>
                    <a:gs pos="30000">
                      <a:schemeClr val="tx1"/>
                    </a:gs>
                  </a:gsLst>
                  <a:lin ang="5400000" scaled="0"/>
                </a:gradFill>
              </a:rPr>
              <a:t>的数（不同数据小数保留的位数不同）</a:t>
            </a:r>
          </a:p>
        </p:txBody>
      </p:sp>
      <p:sp>
        <p:nvSpPr>
          <p:cNvPr id="5" name="矩形 4">
            <a:extLst>
              <a:ext uri="{FF2B5EF4-FFF2-40B4-BE49-F238E27FC236}">
                <a16:creationId xmlns:a16="http://schemas.microsoft.com/office/drawing/2014/main" id="{6FF1EB18-913A-78C7-7281-33A2A25C4835}"/>
              </a:ext>
            </a:extLst>
          </p:cNvPr>
          <p:cNvSpPr/>
          <p:nvPr/>
        </p:nvSpPr>
        <p:spPr bwMode="auto">
          <a:xfrm>
            <a:off x="751114" y="2188029"/>
            <a:ext cx="3309257" cy="80554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直接箭头连接符 5">
            <a:extLst>
              <a:ext uri="{FF2B5EF4-FFF2-40B4-BE49-F238E27FC236}">
                <a16:creationId xmlns:a16="http://schemas.microsoft.com/office/drawing/2014/main" id="{FE04EC24-7378-B663-55C6-67CAB1AB0563}"/>
              </a:ext>
            </a:extLst>
          </p:cNvPr>
          <p:cNvCxnSpPr>
            <a:cxnSpLocks/>
          </p:cNvCxnSpPr>
          <p:nvPr/>
        </p:nvCxnSpPr>
        <p:spPr>
          <a:xfrm flipV="1">
            <a:off x="4223222" y="1926771"/>
            <a:ext cx="1349829" cy="261258"/>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D560CCB-8245-D722-368D-A3E462B549B4}"/>
              </a:ext>
            </a:extLst>
          </p:cNvPr>
          <p:cNvSpPr txBox="1"/>
          <p:nvPr/>
        </p:nvSpPr>
        <p:spPr>
          <a:xfrm>
            <a:off x="5573051" y="1311218"/>
            <a:ext cx="4604657" cy="1231106"/>
          </a:xfrm>
          <a:prstGeom prst="rect">
            <a:avLst/>
          </a:prstGeom>
          <a:noFill/>
        </p:spPr>
        <p:txBody>
          <a:bodyPr wrap="square" lIns="0" tIns="0" rIns="0" bIns="0" rtlCol="0">
            <a:spAutoFit/>
          </a:bodyPr>
          <a:lstStyle/>
          <a:p>
            <a:pPr algn="l"/>
            <a:r>
              <a:rPr lang="zh-CN" altLang="en-US" sz="2000" b="1" dirty="0">
                <a:gradFill>
                  <a:gsLst>
                    <a:gs pos="2917">
                      <a:schemeClr val="tx1"/>
                    </a:gs>
                    <a:gs pos="30000">
                      <a:schemeClr val="tx1"/>
                    </a:gs>
                  </a:gsLst>
                  <a:lin ang="5400000" scaled="0"/>
                </a:gradFill>
              </a:rPr>
              <a:t>原因：把数据按照不同的公式等价变换到</a:t>
            </a:r>
            <a:r>
              <a:rPr lang="en-US" altLang="zh-CN" sz="2000" b="1" dirty="0">
                <a:gradFill>
                  <a:gsLst>
                    <a:gs pos="2917">
                      <a:schemeClr val="tx1"/>
                    </a:gs>
                    <a:gs pos="30000">
                      <a:schemeClr val="tx1"/>
                    </a:gs>
                  </a:gsLst>
                  <a:lin ang="5400000" scaled="0"/>
                </a:gradFill>
              </a:rPr>
              <a:t>0~1</a:t>
            </a:r>
            <a:r>
              <a:rPr lang="zh-CN" altLang="en-US" sz="2000" b="1" dirty="0">
                <a:gradFill>
                  <a:gsLst>
                    <a:gs pos="2917">
                      <a:schemeClr val="tx1"/>
                    </a:gs>
                    <a:gs pos="30000">
                      <a:schemeClr val="tx1"/>
                    </a:gs>
                  </a:gsLst>
                  <a:lin ang="5400000" scaled="0"/>
                </a:gradFill>
              </a:rPr>
              <a:t>之间，防止绝对值过大的数据误导计算机（具体原因涉及数学，不在本次活动探究）</a:t>
            </a:r>
          </a:p>
        </p:txBody>
      </p:sp>
    </p:spTree>
    <p:extLst>
      <p:ext uri="{BB962C8B-B14F-4D97-AF65-F5344CB8AC3E}">
        <p14:creationId xmlns:p14="http://schemas.microsoft.com/office/powerpoint/2010/main" val="33463510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A7482F-A297-5690-ECDD-17E904F44D04}"/>
              </a:ext>
            </a:extLst>
          </p:cNvPr>
          <p:cNvSpPr>
            <a:spLocks noGrp="1"/>
          </p:cNvSpPr>
          <p:nvPr>
            <p:ph type="title"/>
          </p:nvPr>
        </p:nvSpPr>
        <p:spPr/>
        <p:txBody>
          <a:bodyPr/>
          <a:lstStyle/>
          <a:p>
            <a:r>
              <a:rPr lang="zh-CN" altLang="en-US" dirty="0"/>
              <a:t>分割数据集</a:t>
            </a:r>
          </a:p>
        </p:txBody>
      </p:sp>
      <p:pic>
        <p:nvPicPr>
          <p:cNvPr id="3" name="图片 2">
            <a:extLst>
              <a:ext uri="{FF2B5EF4-FFF2-40B4-BE49-F238E27FC236}">
                <a16:creationId xmlns:a16="http://schemas.microsoft.com/office/drawing/2014/main" id="{9CD51F59-E9F4-3D54-EE2F-7A1841D94E73}"/>
              </a:ext>
            </a:extLst>
          </p:cNvPr>
          <p:cNvPicPr>
            <a:picLocks noChangeAspect="1"/>
          </p:cNvPicPr>
          <p:nvPr/>
        </p:nvPicPr>
        <p:blipFill>
          <a:blip r:embed="rId2"/>
          <a:stretch>
            <a:fillRect/>
          </a:stretch>
        </p:blipFill>
        <p:spPr>
          <a:xfrm>
            <a:off x="65314" y="1863921"/>
            <a:ext cx="5992061" cy="3696216"/>
          </a:xfrm>
          <a:prstGeom prst="rect">
            <a:avLst/>
          </a:prstGeom>
        </p:spPr>
      </p:pic>
      <p:sp>
        <p:nvSpPr>
          <p:cNvPr id="4" name="矩形 3">
            <a:extLst>
              <a:ext uri="{FF2B5EF4-FFF2-40B4-BE49-F238E27FC236}">
                <a16:creationId xmlns:a16="http://schemas.microsoft.com/office/drawing/2014/main" id="{F40439E4-9A77-1268-9DF8-2BDAB074EA26}"/>
              </a:ext>
            </a:extLst>
          </p:cNvPr>
          <p:cNvSpPr/>
          <p:nvPr/>
        </p:nvSpPr>
        <p:spPr bwMode="auto">
          <a:xfrm>
            <a:off x="903513" y="4223658"/>
            <a:ext cx="3363686" cy="838201"/>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图片 4">
            <a:extLst>
              <a:ext uri="{FF2B5EF4-FFF2-40B4-BE49-F238E27FC236}">
                <a16:creationId xmlns:a16="http://schemas.microsoft.com/office/drawing/2014/main" id="{6303FC47-1E77-E1F1-41DB-1FD160106FC6}"/>
              </a:ext>
            </a:extLst>
          </p:cNvPr>
          <p:cNvPicPr>
            <a:picLocks noChangeAspect="1"/>
          </p:cNvPicPr>
          <p:nvPr/>
        </p:nvPicPr>
        <p:blipFill>
          <a:blip r:embed="rId3"/>
          <a:stretch>
            <a:fillRect/>
          </a:stretch>
        </p:blipFill>
        <p:spPr>
          <a:xfrm>
            <a:off x="6685500" y="1792415"/>
            <a:ext cx="5287113" cy="4677428"/>
          </a:xfrm>
          <a:prstGeom prst="rect">
            <a:avLst/>
          </a:prstGeom>
        </p:spPr>
      </p:pic>
      <p:cxnSp>
        <p:nvCxnSpPr>
          <p:cNvPr id="6" name="直接箭头连接符 5">
            <a:extLst>
              <a:ext uri="{FF2B5EF4-FFF2-40B4-BE49-F238E27FC236}">
                <a16:creationId xmlns:a16="http://schemas.microsoft.com/office/drawing/2014/main" id="{3842E3DC-47F4-EC87-91D8-F41853C57ECF}"/>
              </a:ext>
            </a:extLst>
          </p:cNvPr>
          <p:cNvCxnSpPr>
            <a:cxnSpLocks/>
          </p:cNvCxnSpPr>
          <p:nvPr/>
        </p:nvCxnSpPr>
        <p:spPr>
          <a:xfrm flipV="1">
            <a:off x="7728422" y="2144486"/>
            <a:ext cx="512064" cy="751115"/>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2BF1582-454F-7879-6C8C-80BDB3D62A57}"/>
              </a:ext>
            </a:extLst>
          </p:cNvPr>
          <p:cNvSpPr txBox="1"/>
          <p:nvPr/>
        </p:nvSpPr>
        <p:spPr>
          <a:xfrm>
            <a:off x="8152965" y="1814562"/>
            <a:ext cx="3907971" cy="307777"/>
          </a:xfrm>
          <a:prstGeom prst="rect">
            <a:avLst/>
          </a:prstGeom>
          <a:noFill/>
        </p:spPr>
        <p:txBody>
          <a:bodyPr wrap="square" lIns="0" tIns="0" rIns="0" bIns="0" rtlCol="0">
            <a:spAutoFit/>
          </a:bodyPr>
          <a:lstStyle/>
          <a:p>
            <a:pPr algn="l"/>
            <a:r>
              <a:rPr lang="zh-CN" altLang="en-US" sz="2000" b="1" dirty="0">
                <a:gradFill>
                  <a:gsLst>
                    <a:gs pos="2917">
                      <a:schemeClr val="tx1"/>
                    </a:gs>
                    <a:gs pos="30000">
                      <a:schemeClr val="tx1"/>
                    </a:gs>
                  </a:gsLst>
                  <a:lin ang="5400000" scaled="0"/>
                </a:gradFill>
              </a:rPr>
              <a:t>原因：每个患者的数据只占</a:t>
            </a:r>
            <a:r>
              <a:rPr lang="en-US" altLang="zh-CN" sz="2000" b="1" dirty="0">
                <a:gradFill>
                  <a:gsLst>
                    <a:gs pos="2917">
                      <a:schemeClr val="tx1"/>
                    </a:gs>
                    <a:gs pos="30000">
                      <a:schemeClr val="tx1"/>
                    </a:gs>
                  </a:gsLst>
                  <a:lin ang="5400000" scaled="0"/>
                </a:gradFill>
              </a:rPr>
              <a:t>1</a:t>
            </a:r>
            <a:r>
              <a:rPr lang="zh-CN" altLang="en-US" sz="2000" b="1" dirty="0">
                <a:gradFill>
                  <a:gsLst>
                    <a:gs pos="2917">
                      <a:schemeClr val="tx1"/>
                    </a:gs>
                    <a:gs pos="30000">
                      <a:schemeClr val="tx1"/>
                    </a:gs>
                  </a:gsLst>
                  <a:lin ang="5400000" scaled="0"/>
                </a:gradFill>
              </a:rPr>
              <a:t>行</a:t>
            </a:r>
          </a:p>
        </p:txBody>
      </p:sp>
      <p:cxnSp>
        <p:nvCxnSpPr>
          <p:cNvPr id="10" name="直接箭头连接符 9">
            <a:extLst>
              <a:ext uri="{FF2B5EF4-FFF2-40B4-BE49-F238E27FC236}">
                <a16:creationId xmlns:a16="http://schemas.microsoft.com/office/drawing/2014/main" id="{AA68DCD9-E8FC-AFEA-4B22-270705E9E478}"/>
              </a:ext>
            </a:extLst>
          </p:cNvPr>
          <p:cNvCxnSpPr>
            <a:cxnSpLocks/>
          </p:cNvCxnSpPr>
          <p:nvPr/>
        </p:nvCxnSpPr>
        <p:spPr>
          <a:xfrm>
            <a:off x="7309539" y="3807447"/>
            <a:ext cx="560832"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706DE98-A112-BA45-A9D4-117B43534EEB}"/>
              </a:ext>
            </a:extLst>
          </p:cNvPr>
          <p:cNvSpPr txBox="1"/>
          <p:nvPr/>
        </p:nvSpPr>
        <p:spPr>
          <a:xfrm>
            <a:off x="7870371" y="3676818"/>
            <a:ext cx="4266363" cy="307777"/>
          </a:xfrm>
          <a:prstGeom prst="rect">
            <a:avLst/>
          </a:prstGeom>
          <a:noFill/>
        </p:spPr>
        <p:txBody>
          <a:bodyPr wrap="square" lIns="0" tIns="0" rIns="0" bIns="0" rtlCol="0">
            <a:spAutoFit/>
          </a:bodyPr>
          <a:lstStyle/>
          <a:p>
            <a:pPr algn="l"/>
            <a:r>
              <a:rPr lang="en-US" altLang="zh-CN" sz="2000" b="1" dirty="0">
                <a:gradFill>
                  <a:gsLst>
                    <a:gs pos="2917">
                      <a:schemeClr val="tx1"/>
                    </a:gs>
                    <a:gs pos="30000">
                      <a:schemeClr val="tx1"/>
                    </a:gs>
                  </a:gsLst>
                  <a:lin ang="5400000" scaled="0"/>
                </a:gradFill>
              </a:rPr>
              <a:t>70%</a:t>
            </a:r>
            <a:r>
              <a:rPr lang="zh-CN" altLang="en-US" sz="2000" b="1" dirty="0">
                <a:gradFill>
                  <a:gsLst>
                    <a:gs pos="2917">
                      <a:schemeClr val="tx1"/>
                    </a:gs>
                    <a:gs pos="30000">
                      <a:schemeClr val="tx1"/>
                    </a:gs>
                  </a:gsLst>
                  <a:lin ang="5400000" scaled="0"/>
                </a:gradFill>
              </a:rPr>
              <a:t>的数据用作训练，</a:t>
            </a:r>
            <a:r>
              <a:rPr lang="en-US" altLang="zh-CN" sz="2000" b="1" dirty="0">
                <a:gradFill>
                  <a:gsLst>
                    <a:gs pos="2917">
                      <a:schemeClr val="tx1"/>
                    </a:gs>
                    <a:gs pos="30000">
                      <a:schemeClr val="tx1"/>
                    </a:gs>
                  </a:gsLst>
                  <a:lin ang="5400000" scaled="0"/>
                </a:gradFill>
              </a:rPr>
              <a:t>30%</a:t>
            </a:r>
            <a:r>
              <a:rPr lang="zh-CN" altLang="en-US" sz="2000" b="1" dirty="0">
                <a:gradFill>
                  <a:gsLst>
                    <a:gs pos="2917">
                      <a:schemeClr val="tx1"/>
                    </a:gs>
                    <a:gs pos="30000">
                      <a:schemeClr val="tx1"/>
                    </a:gs>
                  </a:gsLst>
                  <a:lin ang="5400000" scaled="0"/>
                </a:gradFill>
              </a:rPr>
              <a:t>用作测试</a:t>
            </a:r>
          </a:p>
        </p:txBody>
      </p:sp>
    </p:spTree>
    <p:extLst>
      <p:ext uri="{BB962C8B-B14F-4D97-AF65-F5344CB8AC3E}">
        <p14:creationId xmlns:p14="http://schemas.microsoft.com/office/powerpoint/2010/main" val="41340405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6366DF-014E-46D0-9829-8F6B79CEDCE0}"/>
              </a:ext>
            </a:extLst>
          </p:cNvPr>
          <p:cNvSpPr>
            <a:spLocks noGrp="1"/>
          </p:cNvSpPr>
          <p:nvPr>
            <p:ph type="title"/>
          </p:nvPr>
        </p:nvSpPr>
        <p:spPr/>
        <p:txBody>
          <a:bodyPr/>
          <a:lstStyle/>
          <a:p>
            <a:r>
              <a:rPr lang="zh-CN" altLang="en-US" dirty="0"/>
              <a:t>选择算法</a:t>
            </a:r>
            <a:r>
              <a:rPr lang="en-US" altLang="zh-CN" dirty="0"/>
              <a:t>-</a:t>
            </a:r>
            <a:r>
              <a:rPr lang="zh-CN" altLang="en-US" dirty="0"/>
              <a:t>训练模型</a:t>
            </a:r>
            <a:r>
              <a:rPr lang="en-US" altLang="zh-CN" dirty="0"/>
              <a:t>-</a:t>
            </a:r>
            <a:r>
              <a:rPr lang="zh-CN" altLang="en-US" dirty="0"/>
              <a:t>给模型评分</a:t>
            </a:r>
            <a:r>
              <a:rPr lang="en-US" altLang="zh-CN" dirty="0"/>
              <a:t>-</a:t>
            </a:r>
            <a:r>
              <a:rPr lang="zh-CN" altLang="en-US" dirty="0"/>
              <a:t>评估模型</a:t>
            </a:r>
          </a:p>
        </p:txBody>
      </p:sp>
      <p:pic>
        <p:nvPicPr>
          <p:cNvPr id="3" name="图片 2">
            <a:extLst>
              <a:ext uri="{FF2B5EF4-FFF2-40B4-BE49-F238E27FC236}">
                <a16:creationId xmlns:a16="http://schemas.microsoft.com/office/drawing/2014/main" id="{9B615C23-0C48-BE42-D835-293FD7F53062}"/>
              </a:ext>
            </a:extLst>
          </p:cNvPr>
          <p:cNvPicPr>
            <a:picLocks noChangeAspect="1"/>
          </p:cNvPicPr>
          <p:nvPr/>
        </p:nvPicPr>
        <p:blipFill>
          <a:blip r:embed="rId2"/>
          <a:stretch>
            <a:fillRect/>
          </a:stretch>
        </p:blipFill>
        <p:spPr>
          <a:xfrm>
            <a:off x="3124199" y="1132115"/>
            <a:ext cx="8136366" cy="5603035"/>
          </a:xfrm>
          <a:prstGeom prst="rect">
            <a:avLst/>
          </a:prstGeom>
        </p:spPr>
      </p:pic>
      <p:sp>
        <p:nvSpPr>
          <p:cNvPr id="4" name="矩形 3">
            <a:extLst>
              <a:ext uri="{FF2B5EF4-FFF2-40B4-BE49-F238E27FC236}">
                <a16:creationId xmlns:a16="http://schemas.microsoft.com/office/drawing/2014/main" id="{52199251-7BEB-FDA7-1FFD-E77561049A8D}"/>
              </a:ext>
            </a:extLst>
          </p:cNvPr>
          <p:cNvSpPr/>
          <p:nvPr/>
        </p:nvSpPr>
        <p:spPr bwMode="auto">
          <a:xfrm>
            <a:off x="3298370" y="1306287"/>
            <a:ext cx="2917373" cy="80554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直接箭头连接符 4">
            <a:extLst>
              <a:ext uri="{FF2B5EF4-FFF2-40B4-BE49-F238E27FC236}">
                <a16:creationId xmlns:a16="http://schemas.microsoft.com/office/drawing/2014/main" id="{FF42FBA2-BEE0-5D6D-E180-944453F97103}"/>
              </a:ext>
            </a:extLst>
          </p:cNvPr>
          <p:cNvCxnSpPr>
            <a:cxnSpLocks/>
          </p:cNvCxnSpPr>
          <p:nvPr/>
        </p:nvCxnSpPr>
        <p:spPr>
          <a:xfrm flipH="1">
            <a:off x="2514817" y="1709059"/>
            <a:ext cx="783553"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A72A942-76E9-46BA-A5B5-349192F2572A}"/>
              </a:ext>
            </a:extLst>
          </p:cNvPr>
          <p:cNvSpPr txBox="1"/>
          <p:nvPr/>
        </p:nvSpPr>
        <p:spPr>
          <a:xfrm>
            <a:off x="359229" y="1247394"/>
            <a:ext cx="2155588" cy="1231106"/>
          </a:xfrm>
          <a:prstGeom prst="rect">
            <a:avLst/>
          </a:prstGeom>
          <a:noFill/>
        </p:spPr>
        <p:txBody>
          <a:bodyPr wrap="square" lIns="0" tIns="0" rIns="0" bIns="0" rtlCol="0">
            <a:spAutoFit/>
          </a:bodyPr>
          <a:lstStyle/>
          <a:p>
            <a:pPr algn="l"/>
            <a:r>
              <a:rPr lang="zh-CN" altLang="en-US" sz="2000" b="1" dirty="0">
                <a:gradFill>
                  <a:gsLst>
                    <a:gs pos="2917">
                      <a:schemeClr val="tx1"/>
                    </a:gs>
                    <a:gs pos="30000">
                      <a:schemeClr val="tx1"/>
                    </a:gs>
                  </a:gsLst>
                  <a:lin ang="5400000" scaled="0"/>
                </a:gradFill>
              </a:rPr>
              <a:t>使用分类算法</a:t>
            </a:r>
            <a:endParaRPr lang="en-US" altLang="zh-CN" sz="2000" b="1" dirty="0">
              <a:gradFill>
                <a:gsLst>
                  <a:gs pos="2917">
                    <a:schemeClr val="tx1"/>
                  </a:gs>
                  <a:gs pos="30000">
                    <a:schemeClr val="tx1"/>
                  </a:gs>
                </a:gsLst>
                <a:lin ang="5400000" scaled="0"/>
              </a:gradFill>
            </a:endParaRPr>
          </a:p>
          <a:p>
            <a:pPr algn="l"/>
            <a:r>
              <a:rPr lang="zh-CN" altLang="en-US" sz="2000" b="1" dirty="0">
                <a:gradFill>
                  <a:gsLst>
                    <a:gs pos="2917">
                      <a:schemeClr val="tx1"/>
                    </a:gs>
                    <a:gs pos="30000">
                      <a:schemeClr val="tx1"/>
                    </a:gs>
                  </a:gsLst>
                  <a:lin ang="5400000" scaled="0"/>
                </a:gradFill>
              </a:rPr>
              <a:t>原因：结果只有两类，要么是糖尿病，要么不是。</a:t>
            </a:r>
          </a:p>
        </p:txBody>
      </p:sp>
      <p:sp>
        <p:nvSpPr>
          <p:cNvPr id="8" name="矩形 7">
            <a:extLst>
              <a:ext uri="{FF2B5EF4-FFF2-40B4-BE49-F238E27FC236}">
                <a16:creationId xmlns:a16="http://schemas.microsoft.com/office/drawing/2014/main" id="{5C850651-F47C-6CE8-DAC1-D8849789F4B0}"/>
              </a:ext>
            </a:extLst>
          </p:cNvPr>
          <p:cNvSpPr/>
          <p:nvPr/>
        </p:nvSpPr>
        <p:spPr bwMode="auto">
          <a:xfrm>
            <a:off x="500744" y="331427"/>
            <a:ext cx="1926772" cy="80554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矩形 8">
            <a:extLst>
              <a:ext uri="{FF2B5EF4-FFF2-40B4-BE49-F238E27FC236}">
                <a16:creationId xmlns:a16="http://schemas.microsoft.com/office/drawing/2014/main" id="{60C663DF-08F0-1BB6-14B6-87637ED46CC0}"/>
              </a:ext>
            </a:extLst>
          </p:cNvPr>
          <p:cNvSpPr/>
          <p:nvPr/>
        </p:nvSpPr>
        <p:spPr bwMode="auto">
          <a:xfrm>
            <a:off x="2514817" y="326571"/>
            <a:ext cx="1850355" cy="805544"/>
          </a:xfrm>
          <a:prstGeom prst="rect">
            <a:avLst/>
          </a:prstGeom>
          <a:no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矩形 9">
            <a:extLst>
              <a:ext uri="{FF2B5EF4-FFF2-40B4-BE49-F238E27FC236}">
                <a16:creationId xmlns:a16="http://schemas.microsoft.com/office/drawing/2014/main" id="{B1F58DB6-12D5-3530-D2DA-B1449441561C}"/>
              </a:ext>
            </a:extLst>
          </p:cNvPr>
          <p:cNvSpPr/>
          <p:nvPr/>
        </p:nvSpPr>
        <p:spPr bwMode="auto">
          <a:xfrm>
            <a:off x="5431970" y="3210113"/>
            <a:ext cx="2917373" cy="740232"/>
          </a:xfrm>
          <a:prstGeom prst="rect">
            <a:avLst/>
          </a:prstGeom>
          <a:no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矩形 10">
            <a:extLst>
              <a:ext uri="{FF2B5EF4-FFF2-40B4-BE49-F238E27FC236}">
                <a16:creationId xmlns:a16="http://schemas.microsoft.com/office/drawing/2014/main" id="{5F377385-D66B-F777-C6AC-24030AF373C9}"/>
              </a:ext>
            </a:extLst>
          </p:cNvPr>
          <p:cNvSpPr/>
          <p:nvPr/>
        </p:nvSpPr>
        <p:spPr bwMode="auto">
          <a:xfrm>
            <a:off x="6825344" y="4478887"/>
            <a:ext cx="2917373" cy="805544"/>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矩形 11">
            <a:extLst>
              <a:ext uri="{FF2B5EF4-FFF2-40B4-BE49-F238E27FC236}">
                <a16:creationId xmlns:a16="http://schemas.microsoft.com/office/drawing/2014/main" id="{D91E2E02-8397-CC2A-F48B-FF5E7BACB6E9}"/>
              </a:ext>
            </a:extLst>
          </p:cNvPr>
          <p:cNvSpPr/>
          <p:nvPr/>
        </p:nvSpPr>
        <p:spPr bwMode="auto">
          <a:xfrm>
            <a:off x="7979124" y="5812973"/>
            <a:ext cx="2917373" cy="80554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矩形 12">
            <a:extLst>
              <a:ext uri="{FF2B5EF4-FFF2-40B4-BE49-F238E27FC236}">
                <a16:creationId xmlns:a16="http://schemas.microsoft.com/office/drawing/2014/main" id="{8F6007CF-9357-46C1-8463-5286D90BE055}"/>
              </a:ext>
            </a:extLst>
          </p:cNvPr>
          <p:cNvSpPr/>
          <p:nvPr/>
        </p:nvSpPr>
        <p:spPr bwMode="auto">
          <a:xfrm>
            <a:off x="6999517" y="326573"/>
            <a:ext cx="1850356" cy="80554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矩形 13">
            <a:extLst>
              <a:ext uri="{FF2B5EF4-FFF2-40B4-BE49-F238E27FC236}">
                <a16:creationId xmlns:a16="http://schemas.microsoft.com/office/drawing/2014/main" id="{A61C2CE0-DCEB-6E40-D960-EB523DE3AD84}"/>
              </a:ext>
            </a:extLst>
          </p:cNvPr>
          <p:cNvSpPr/>
          <p:nvPr/>
        </p:nvSpPr>
        <p:spPr bwMode="auto">
          <a:xfrm>
            <a:off x="4539344" y="326571"/>
            <a:ext cx="2286000" cy="805544"/>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62574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2A855-A114-C272-3D2A-DD7DD622A70D}"/>
              </a:ext>
            </a:extLst>
          </p:cNvPr>
          <p:cNvSpPr>
            <a:spLocks noGrp="1"/>
          </p:cNvSpPr>
          <p:nvPr>
            <p:ph type="title"/>
          </p:nvPr>
        </p:nvSpPr>
        <p:spPr/>
        <p:txBody>
          <a:bodyPr/>
          <a:lstStyle/>
          <a:p>
            <a:r>
              <a:rPr lang="zh-CN" altLang="en-US" dirty="0"/>
              <a:t>创建实时推理管道</a:t>
            </a:r>
          </a:p>
        </p:txBody>
      </p:sp>
      <p:pic>
        <p:nvPicPr>
          <p:cNvPr id="3" name="图片 2">
            <a:extLst>
              <a:ext uri="{FF2B5EF4-FFF2-40B4-BE49-F238E27FC236}">
                <a16:creationId xmlns:a16="http://schemas.microsoft.com/office/drawing/2014/main" id="{DED58861-C0BB-7FDC-E57E-AF74D57E2FAF}"/>
              </a:ext>
            </a:extLst>
          </p:cNvPr>
          <p:cNvPicPr>
            <a:picLocks noChangeAspect="1"/>
          </p:cNvPicPr>
          <p:nvPr/>
        </p:nvPicPr>
        <p:blipFill>
          <a:blip r:embed="rId2"/>
          <a:stretch>
            <a:fillRect/>
          </a:stretch>
        </p:blipFill>
        <p:spPr>
          <a:xfrm>
            <a:off x="3466295" y="1153885"/>
            <a:ext cx="8497602" cy="5529943"/>
          </a:xfrm>
          <a:prstGeom prst="rect">
            <a:avLst/>
          </a:prstGeom>
        </p:spPr>
      </p:pic>
      <p:sp>
        <p:nvSpPr>
          <p:cNvPr id="4" name="文本框 3">
            <a:extLst>
              <a:ext uri="{FF2B5EF4-FFF2-40B4-BE49-F238E27FC236}">
                <a16:creationId xmlns:a16="http://schemas.microsoft.com/office/drawing/2014/main" id="{070DD0B1-4713-CFDA-7D22-9A053505028C}"/>
              </a:ext>
            </a:extLst>
          </p:cNvPr>
          <p:cNvSpPr txBox="1"/>
          <p:nvPr/>
        </p:nvSpPr>
        <p:spPr>
          <a:xfrm>
            <a:off x="3556726" y="1266110"/>
            <a:ext cx="3287485" cy="307777"/>
          </a:xfrm>
          <a:prstGeom prst="rect">
            <a:avLst/>
          </a:prstGeom>
          <a:noFill/>
        </p:spPr>
        <p:txBody>
          <a:bodyPr wrap="square" lIns="0" tIns="0" rIns="0" bIns="0" rtlCol="0">
            <a:spAutoFit/>
          </a:bodyPr>
          <a:lstStyle/>
          <a:p>
            <a:pPr algn="l"/>
            <a:r>
              <a:rPr lang="zh-CN" altLang="en-US" sz="2000" b="1" dirty="0">
                <a:gradFill>
                  <a:gsLst>
                    <a:gs pos="2917">
                      <a:schemeClr val="tx1"/>
                    </a:gs>
                    <a:gs pos="30000">
                      <a:schemeClr val="tx1"/>
                    </a:gs>
                  </a:gsLst>
                  <a:lin ang="5400000" scaled="0"/>
                </a:gradFill>
              </a:rPr>
              <a:t>改动完成后的管道：</a:t>
            </a:r>
          </a:p>
        </p:txBody>
      </p:sp>
      <p:sp>
        <p:nvSpPr>
          <p:cNvPr id="5" name="文本框 4">
            <a:extLst>
              <a:ext uri="{FF2B5EF4-FFF2-40B4-BE49-F238E27FC236}">
                <a16:creationId xmlns:a16="http://schemas.microsoft.com/office/drawing/2014/main" id="{1C12892B-17C2-CE9C-8DF6-31F1C689BAB8}"/>
              </a:ext>
            </a:extLst>
          </p:cNvPr>
          <p:cNvSpPr txBox="1"/>
          <p:nvPr/>
        </p:nvSpPr>
        <p:spPr>
          <a:xfrm>
            <a:off x="100149" y="1266110"/>
            <a:ext cx="3048000" cy="4678204"/>
          </a:xfrm>
          <a:prstGeom prst="rect">
            <a:avLst/>
          </a:prstGeom>
          <a:noFill/>
        </p:spPr>
        <p:txBody>
          <a:bodyPr wrap="square" lIns="0" tIns="0" rIns="0" bIns="0" rtlCol="0">
            <a:spAutoFit/>
          </a:bodyPr>
          <a:lstStyle/>
          <a:p>
            <a:pPr algn="l"/>
            <a:r>
              <a:rPr lang="zh-CN" altLang="en-US" sz="2400" b="1" dirty="0">
                <a:gradFill>
                  <a:gsLst>
                    <a:gs pos="2917">
                      <a:schemeClr val="tx1"/>
                    </a:gs>
                    <a:gs pos="30000">
                      <a:schemeClr val="tx1"/>
                    </a:gs>
                  </a:gsLst>
                  <a:lin ang="5400000" scaled="0"/>
                </a:gradFill>
              </a:rPr>
              <a:t>改动和原因：</a:t>
            </a:r>
            <a:endParaRPr lang="en-US" altLang="zh-CN" sz="2400" b="1" dirty="0">
              <a:gradFill>
                <a:gsLst>
                  <a:gs pos="2917">
                    <a:schemeClr val="tx1"/>
                  </a:gs>
                  <a:gs pos="30000">
                    <a:schemeClr val="tx1"/>
                  </a:gs>
                </a:gsLst>
                <a:lin ang="5400000" scaled="0"/>
              </a:gradFill>
            </a:endParaRPr>
          </a:p>
          <a:p>
            <a:pPr algn="l"/>
            <a:r>
              <a:rPr lang="en-US" altLang="zh-CN" sz="2000" b="1" dirty="0">
                <a:gradFill>
                  <a:gsLst>
                    <a:gs pos="2917">
                      <a:schemeClr val="tx1"/>
                    </a:gs>
                    <a:gs pos="30000">
                      <a:schemeClr val="tx1"/>
                    </a:gs>
                  </a:gsLst>
                  <a:lin ang="5400000" scaled="0"/>
                </a:gradFill>
              </a:rPr>
              <a:t>1.</a:t>
            </a:r>
            <a:r>
              <a:rPr lang="zh-CN" altLang="en-US" sz="2000" b="1" dirty="0">
                <a:gradFill>
                  <a:gsLst>
                    <a:gs pos="2917">
                      <a:schemeClr val="tx1"/>
                    </a:gs>
                    <a:gs pos="30000">
                      <a:schemeClr val="tx1"/>
                    </a:gs>
                  </a:gsLst>
                  <a:lin ang="5400000" scaled="0"/>
                </a:gradFill>
              </a:rPr>
              <a:t>数据集</a:t>
            </a:r>
            <a:r>
              <a:rPr lang="en-US" altLang="zh-CN" sz="2000" b="1" dirty="0">
                <a:gradFill>
                  <a:gsLst>
                    <a:gs pos="2917">
                      <a:schemeClr val="tx1"/>
                    </a:gs>
                    <a:gs pos="30000">
                      <a:schemeClr val="tx1"/>
                    </a:gs>
                  </a:gsLst>
                  <a:lin ang="5400000" scaled="0"/>
                </a:gradFill>
              </a:rPr>
              <a:t>-&gt;</a:t>
            </a:r>
            <a:r>
              <a:rPr lang="zh-CN" altLang="en-US" sz="2000" b="1" dirty="0">
                <a:gradFill>
                  <a:gsLst>
                    <a:gs pos="2917">
                      <a:schemeClr val="tx1"/>
                    </a:gs>
                    <a:gs pos="30000">
                      <a:schemeClr val="tx1"/>
                    </a:gs>
                  </a:gsLst>
                  <a:lin ang="5400000" scaled="0"/>
                </a:gradFill>
              </a:rPr>
              <a:t>手动输入：实时推理</a:t>
            </a:r>
            <a:endParaRPr lang="en-US" altLang="zh-CN" sz="2000" b="1" dirty="0">
              <a:gradFill>
                <a:gsLst>
                  <a:gs pos="2917">
                    <a:schemeClr val="tx1"/>
                  </a:gs>
                  <a:gs pos="30000">
                    <a:schemeClr val="tx1"/>
                  </a:gs>
                </a:gsLst>
                <a:lin ang="5400000" scaled="0"/>
              </a:gradFill>
            </a:endParaRPr>
          </a:p>
          <a:p>
            <a:pPr algn="l"/>
            <a:r>
              <a:rPr lang="en-US" altLang="zh-CN" sz="2000" b="1" dirty="0">
                <a:gradFill>
                  <a:gsLst>
                    <a:gs pos="2917">
                      <a:schemeClr val="tx1"/>
                    </a:gs>
                    <a:gs pos="30000">
                      <a:schemeClr val="tx1"/>
                    </a:gs>
                  </a:gsLst>
                  <a:lin ang="5400000" scaled="0"/>
                </a:gradFill>
              </a:rPr>
              <a:t>2.</a:t>
            </a:r>
            <a:r>
              <a:rPr lang="zh-CN" altLang="en-US" sz="2000" b="1" dirty="0">
                <a:gradFill>
                  <a:gsLst>
                    <a:gs pos="2917">
                      <a:schemeClr val="tx1"/>
                    </a:gs>
                    <a:gs pos="30000">
                      <a:schemeClr val="tx1"/>
                    </a:gs>
                  </a:gsLst>
                  <a:lin ang="5400000" scaled="0"/>
                </a:gradFill>
              </a:rPr>
              <a:t>增加</a:t>
            </a:r>
            <a:r>
              <a:rPr lang="en-US" altLang="zh-CN" sz="2000" b="1" dirty="0">
                <a:gradFill>
                  <a:gsLst>
                    <a:gs pos="2917">
                      <a:schemeClr val="tx1"/>
                    </a:gs>
                    <a:gs pos="30000">
                      <a:schemeClr val="tx1"/>
                    </a:gs>
                  </a:gsLst>
                  <a:lin ang="5400000" scaled="0"/>
                </a:gradFill>
              </a:rPr>
              <a:t>web service input </a:t>
            </a:r>
            <a:r>
              <a:rPr lang="zh-CN" altLang="en-US" sz="2000" b="1" dirty="0">
                <a:gradFill>
                  <a:gsLst>
                    <a:gs pos="2917">
                      <a:schemeClr val="tx1"/>
                    </a:gs>
                    <a:gs pos="30000">
                      <a:schemeClr val="tx1"/>
                    </a:gs>
                  </a:gsLst>
                  <a:lin ang="5400000" scaled="0"/>
                </a:gradFill>
              </a:rPr>
              <a:t>：可以导入在网页输入的数据</a:t>
            </a:r>
            <a:endParaRPr lang="en-US" altLang="zh-CN" sz="2000" b="1" dirty="0">
              <a:gradFill>
                <a:gsLst>
                  <a:gs pos="2917">
                    <a:schemeClr val="tx1"/>
                  </a:gs>
                  <a:gs pos="30000">
                    <a:schemeClr val="tx1"/>
                  </a:gs>
                </a:gsLst>
                <a:lin ang="5400000" scaled="0"/>
              </a:gradFill>
            </a:endParaRPr>
          </a:p>
          <a:p>
            <a:pPr algn="l"/>
            <a:r>
              <a:rPr lang="en-US" altLang="zh-CN" sz="2000" b="1" dirty="0">
                <a:gradFill>
                  <a:gsLst>
                    <a:gs pos="2917">
                      <a:schemeClr val="tx1"/>
                    </a:gs>
                    <a:gs pos="30000">
                      <a:schemeClr val="tx1"/>
                    </a:gs>
                  </a:gsLst>
                  <a:lin ang="5400000" scaled="0"/>
                </a:gradFill>
              </a:rPr>
              <a:t>3.</a:t>
            </a:r>
            <a:r>
              <a:rPr lang="zh-CN" altLang="en-US" sz="2000" b="1" dirty="0">
                <a:gradFill>
                  <a:gsLst>
                    <a:gs pos="2917">
                      <a:schemeClr val="tx1"/>
                    </a:gs>
                    <a:gs pos="30000">
                      <a:schemeClr val="tx1"/>
                    </a:gs>
                  </a:gsLst>
                  <a:lin ang="5400000" scaled="0"/>
                </a:gradFill>
              </a:rPr>
              <a:t>去掉</a:t>
            </a:r>
            <a:r>
              <a:rPr lang="en-US" altLang="zh-CN" sz="2000" b="1" dirty="0">
                <a:gradFill>
                  <a:gsLst>
                    <a:gs pos="2917">
                      <a:schemeClr val="tx1"/>
                    </a:gs>
                    <a:gs pos="30000">
                      <a:schemeClr val="tx1"/>
                    </a:gs>
                  </a:gsLst>
                  <a:lin ang="5400000" scaled="0"/>
                </a:gradFill>
              </a:rPr>
              <a:t>evaluate model</a:t>
            </a:r>
            <a:r>
              <a:rPr lang="zh-CN" altLang="en-US" sz="2000" b="1" dirty="0">
                <a:gradFill>
                  <a:gsLst>
                    <a:gs pos="2917">
                      <a:schemeClr val="tx1"/>
                    </a:gs>
                    <a:gs pos="30000">
                      <a:schemeClr val="tx1"/>
                    </a:gs>
                  </a:gsLst>
                  <a:lin ang="5400000" scaled="0"/>
                </a:gradFill>
              </a:rPr>
              <a:t>：在创建实时推理管道之前已经完成评估。</a:t>
            </a:r>
            <a:endParaRPr lang="en-US" altLang="zh-CN" sz="2000" b="1" dirty="0">
              <a:gradFill>
                <a:gsLst>
                  <a:gs pos="2917">
                    <a:schemeClr val="tx1"/>
                  </a:gs>
                  <a:gs pos="30000">
                    <a:schemeClr val="tx1"/>
                  </a:gs>
                </a:gsLst>
                <a:lin ang="5400000" scaled="0"/>
              </a:gradFill>
            </a:endParaRPr>
          </a:p>
          <a:p>
            <a:pPr algn="l"/>
            <a:r>
              <a:rPr lang="en-US" altLang="zh-CN" sz="2000" b="1" dirty="0">
                <a:gradFill>
                  <a:gsLst>
                    <a:gs pos="2917">
                      <a:schemeClr val="tx1"/>
                    </a:gs>
                    <a:gs pos="30000">
                      <a:schemeClr val="tx1"/>
                    </a:gs>
                  </a:gsLst>
                  <a:lin ang="5400000" scaled="0"/>
                </a:gradFill>
              </a:rPr>
              <a:t>4.</a:t>
            </a:r>
            <a:r>
              <a:rPr lang="zh-CN" altLang="en-US" sz="2000" b="1" dirty="0">
                <a:gradFill>
                  <a:gsLst>
                    <a:gs pos="2917">
                      <a:schemeClr val="tx1"/>
                    </a:gs>
                    <a:gs pos="30000">
                      <a:schemeClr val="tx1"/>
                    </a:gs>
                  </a:gsLst>
                  <a:lin ang="5400000" scaled="0"/>
                </a:gradFill>
              </a:rPr>
              <a:t>增加</a:t>
            </a:r>
            <a:r>
              <a:rPr lang="en-US" altLang="zh-CN" sz="2000" b="1" dirty="0">
                <a:gradFill>
                  <a:gsLst>
                    <a:gs pos="2917">
                      <a:schemeClr val="tx1"/>
                    </a:gs>
                    <a:gs pos="30000">
                      <a:schemeClr val="tx1"/>
                    </a:gs>
                  </a:gsLst>
                  <a:lin ang="5400000" scaled="0"/>
                </a:gradFill>
              </a:rPr>
              <a:t>python</a:t>
            </a:r>
            <a:r>
              <a:rPr lang="zh-CN" altLang="en-US" sz="2000" b="1" dirty="0">
                <a:gradFill>
                  <a:gsLst>
                    <a:gs pos="2917">
                      <a:schemeClr val="tx1"/>
                    </a:gs>
                    <a:gs pos="30000">
                      <a:schemeClr val="tx1"/>
                    </a:gs>
                  </a:gsLst>
                  <a:lin ang="5400000" scaled="0"/>
                </a:gradFill>
              </a:rPr>
              <a:t>脚本（改掉默认的版本）：只输出我们关心的数据：是否患糖尿病</a:t>
            </a:r>
            <a:r>
              <a:rPr lang="en-US" altLang="zh-CN" sz="2000" b="1" dirty="0">
                <a:gradFill>
                  <a:gsLst>
                    <a:gs pos="2917">
                      <a:schemeClr val="tx1"/>
                    </a:gs>
                    <a:gs pos="30000">
                      <a:schemeClr val="tx1"/>
                    </a:gs>
                  </a:gsLst>
                  <a:lin ang="5400000" scaled="0"/>
                </a:gradFill>
              </a:rPr>
              <a:t>&amp;</a:t>
            </a:r>
            <a:r>
              <a:rPr lang="zh-CN" altLang="en-US" sz="2000" b="1" dirty="0">
                <a:gradFill>
                  <a:gsLst>
                    <a:gs pos="2917">
                      <a:schemeClr val="tx1"/>
                    </a:gs>
                    <a:gs pos="30000">
                      <a:schemeClr val="tx1"/>
                    </a:gs>
                  </a:gsLst>
                  <a:lin ang="5400000" scaled="0"/>
                </a:gradFill>
              </a:rPr>
              <a:t>准确预测的概率。</a:t>
            </a:r>
            <a:endParaRPr lang="en-US" altLang="zh-CN" sz="2000" b="1" dirty="0">
              <a:gradFill>
                <a:gsLst>
                  <a:gs pos="2917">
                    <a:schemeClr val="tx1"/>
                  </a:gs>
                  <a:gs pos="30000">
                    <a:schemeClr val="tx1"/>
                  </a:gs>
                </a:gsLst>
                <a:lin ang="5400000" scaled="0"/>
              </a:gradFill>
            </a:endParaRPr>
          </a:p>
          <a:p>
            <a:pPr algn="l"/>
            <a:r>
              <a:rPr lang="en-US" altLang="zh-CN" sz="2000" b="1" dirty="0">
                <a:gradFill>
                  <a:gsLst>
                    <a:gs pos="2917">
                      <a:schemeClr val="tx1"/>
                    </a:gs>
                    <a:gs pos="30000">
                      <a:schemeClr val="tx1"/>
                    </a:gs>
                  </a:gsLst>
                  <a:lin ang="5400000" scaled="0"/>
                </a:gradFill>
              </a:rPr>
              <a:t>5. </a:t>
            </a:r>
            <a:r>
              <a:rPr lang="zh-CN" altLang="en-US" sz="2000" b="1" dirty="0">
                <a:gradFill>
                  <a:gsLst>
                    <a:gs pos="2917">
                      <a:schemeClr val="tx1"/>
                    </a:gs>
                    <a:gs pos="30000">
                      <a:schemeClr val="tx1"/>
                    </a:gs>
                  </a:gsLst>
                  <a:lin ang="5400000" scaled="0"/>
                </a:gradFill>
              </a:rPr>
              <a:t>增加</a:t>
            </a:r>
            <a:r>
              <a:rPr lang="en-US" altLang="zh-CN" sz="2000" b="1" dirty="0">
                <a:gradFill>
                  <a:gsLst>
                    <a:gs pos="2917">
                      <a:schemeClr val="tx1"/>
                    </a:gs>
                    <a:gs pos="30000">
                      <a:schemeClr val="tx1"/>
                    </a:gs>
                  </a:gsLst>
                  <a:lin ang="5400000" scaled="0"/>
                </a:gradFill>
              </a:rPr>
              <a:t>web service output</a:t>
            </a:r>
            <a:r>
              <a:rPr lang="zh-CN" altLang="en-US" sz="2000" b="1" dirty="0">
                <a:gradFill>
                  <a:gsLst>
                    <a:gs pos="2917">
                      <a:schemeClr val="tx1"/>
                    </a:gs>
                    <a:gs pos="30000">
                      <a:schemeClr val="tx1"/>
                    </a:gs>
                  </a:gsLst>
                  <a:lin ang="5400000" scaled="0"/>
                </a:gradFill>
              </a:rPr>
              <a:t>：</a:t>
            </a:r>
            <a:endParaRPr lang="en-US" altLang="zh-CN" sz="2000" b="1" dirty="0">
              <a:gradFill>
                <a:gsLst>
                  <a:gs pos="2917">
                    <a:schemeClr val="tx1"/>
                  </a:gs>
                  <a:gs pos="30000">
                    <a:schemeClr val="tx1"/>
                  </a:gs>
                </a:gsLst>
                <a:lin ang="5400000" scaled="0"/>
              </a:gradFill>
            </a:endParaRPr>
          </a:p>
          <a:p>
            <a:pPr algn="l"/>
            <a:r>
              <a:rPr lang="zh-CN" altLang="en-US" sz="2000" b="1" dirty="0">
                <a:gradFill>
                  <a:gsLst>
                    <a:gs pos="2917">
                      <a:schemeClr val="tx1"/>
                    </a:gs>
                    <a:gs pos="30000">
                      <a:schemeClr val="tx1"/>
                    </a:gs>
                  </a:gsLst>
                  <a:lin ang="5400000" scaled="0"/>
                </a:gradFill>
              </a:rPr>
              <a:t>可以导出结果到网页中</a:t>
            </a:r>
            <a:r>
              <a:rPr lang="en-US" altLang="zh-CN" sz="2000" b="1" dirty="0">
                <a:gradFill>
                  <a:gsLst>
                    <a:gs pos="2917">
                      <a:schemeClr val="tx1"/>
                    </a:gs>
                    <a:gs pos="30000">
                      <a:schemeClr val="tx1"/>
                    </a:gs>
                  </a:gsLst>
                  <a:lin ang="5400000" scaled="0"/>
                </a:gradFill>
              </a:rPr>
              <a:t> </a:t>
            </a:r>
            <a:endParaRPr lang="zh-CN" altLang="en-US" sz="2000"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893126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FE4BA-66DC-E6E9-BADD-395BF9784E18}"/>
              </a:ext>
            </a:extLst>
          </p:cNvPr>
          <p:cNvSpPr>
            <a:spLocks noGrp="1"/>
          </p:cNvSpPr>
          <p:nvPr>
            <p:ph type="title"/>
          </p:nvPr>
        </p:nvSpPr>
        <p:spPr/>
        <p:txBody>
          <a:bodyPr/>
          <a:lstStyle/>
          <a:p>
            <a:r>
              <a:rPr lang="zh-CN" altLang="en-US" dirty="0"/>
              <a:t>部署终结点</a:t>
            </a:r>
            <a:r>
              <a:rPr lang="en-US" altLang="zh-CN" dirty="0"/>
              <a:t>--</a:t>
            </a:r>
            <a:r>
              <a:rPr lang="zh-CN" altLang="en-US" dirty="0"/>
              <a:t>训练好的模型成功出炉，准备好接受考验</a:t>
            </a:r>
          </a:p>
        </p:txBody>
      </p:sp>
      <p:pic>
        <p:nvPicPr>
          <p:cNvPr id="3" name="图片 2">
            <a:extLst>
              <a:ext uri="{FF2B5EF4-FFF2-40B4-BE49-F238E27FC236}">
                <a16:creationId xmlns:a16="http://schemas.microsoft.com/office/drawing/2014/main" id="{6C76ADA6-102D-AA7B-C54F-8307B85F4994}"/>
              </a:ext>
            </a:extLst>
          </p:cNvPr>
          <p:cNvPicPr>
            <a:picLocks noChangeAspect="1"/>
          </p:cNvPicPr>
          <p:nvPr/>
        </p:nvPicPr>
        <p:blipFill>
          <a:blip r:embed="rId2"/>
          <a:stretch>
            <a:fillRect/>
          </a:stretch>
        </p:blipFill>
        <p:spPr>
          <a:xfrm>
            <a:off x="0" y="1467243"/>
            <a:ext cx="12192000" cy="821765"/>
          </a:xfrm>
          <a:prstGeom prst="rect">
            <a:avLst/>
          </a:prstGeom>
        </p:spPr>
      </p:pic>
      <p:sp>
        <p:nvSpPr>
          <p:cNvPr id="4" name="矩形 3">
            <a:extLst>
              <a:ext uri="{FF2B5EF4-FFF2-40B4-BE49-F238E27FC236}">
                <a16:creationId xmlns:a16="http://schemas.microsoft.com/office/drawing/2014/main" id="{D0AF7F91-FAA2-2819-D20A-118FE644A0D9}"/>
              </a:ext>
            </a:extLst>
          </p:cNvPr>
          <p:cNvSpPr/>
          <p:nvPr/>
        </p:nvSpPr>
        <p:spPr bwMode="auto">
          <a:xfrm>
            <a:off x="7579360" y="1454652"/>
            <a:ext cx="802640" cy="483541"/>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图片 4">
            <a:extLst>
              <a:ext uri="{FF2B5EF4-FFF2-40B4-BE49-F238E27FC236}">
                <a16:creationId xmlns:a16="http://schemas.microsoft.com/office/drawing/2014/main" id="{0E64D6C6-DF7C-8FEA-BF1D-C79D2DD24C01}"/>
              </a:ext>
            </a:extLst>
          </p:cNvPr>
          <p:cNvPicPr>
            <a:picLocks noChangeAspect="1"/>
          </p:cNvPicPr>
          <p:nvPr/>
        </p:nvPicPr>
        <p:blipFill>
          <a:blip r:embed="rId3"/>
          <a:stretch>
            <a:fillRect/>
          </a:stretch>
        </p:blipFill>
        <p:spPr>
          <a:xfrm>
            <a:off x="588263" y="2895005"/>
            <a:ext cx="2580806" cy="3962995"/>
          </a:xfrm>
          <a:prstGeom prst="rect">
            <a:avLst/>
          </a:prstGeom>
        </p:spPr>
      </p:pic>
      <p:grpSp>
        <p:nvGrpSpPr>
          <p:cNvPr id="9" name="组合 8">
            <a:extLst>
              <a:ext uri="{FF2B5EF4-FFF2-40B4-BE49-F238E27FC236}">
                <a16:creationId xmlns:a16="http://schemas.microsoft.com/office/drawing/2014/main" id="{EC867A1B-7E9F-2092-B6AD-19D656EA48EA}"/>
              </a:ext>
            </a:extLst>
          </p:cNvPr>
          <p:cNvGrpSpPr/>
          <p:nvPr/>
        </p:nvGrpSpPr>
        <p:grpSpPr>
          <a:xfrm>
            <a:off x="325120" y="1011198"/>
            <a:ext cx="629920" cy="553998"/>
            <a:chOff x="325120" y="1011198"/>
            <a:chExt cx="629920" cy="553998"/>
          </a:xfrm>
        </p:grpSpPr>
        <p:sp>
          <p:nvSpPr>
            <p:cNvPr id="7" name="流程图: 接点 6">
              <a:extLst>
                <a:ext uri="{FF2B5EF4-FFF2-40B4-BE49-F238E27FC236}">
                  <a16:creationId xmlns:a16="http://schemas.microsoft.com/office/drawing/2014/main" id="{1CD921B1-54D4-75A7-96B5-AC54C364E258}"/>
                </a:ext>
              </a:extLst>
            </p:cNvPr>
            <p:cNvSpPr/>
            <p:nvPr/>
          </p:nvSpPr>
          <p:spPr bwMode="auto">
            <a:xfrm>
              <a:off x="325120" y="1011198"/>
              <a:ext cx="629920" cy="553998"/>
            </a:xfrm>
            <a:prstGeom prst="flowChartConnector">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文本框 7">
              <a:extLst>
                <a:ext uri="{FF2B5EF4-FFF2-40B4-BE49-F238E27FC236}">
                  <a16:creationId xmlns:a16="http://schemas.microsoft.com/office/drawing/2014/main" id="{A1EDF395-A4E0-18F4-F5E9-73F4DDCDCD9F}"/>
                </a:ext>
              </a:extLst>
            </p:cNvPr>
            <p:cNvSpPr txBox="1"/>
            <p:nvPr/>
          </p:nvSpPr>
          <p:spPr>
            <a:xfrm>
              <a:off x="447040" y="1097911"/>
              <a:ext cx="386080" cy="369332"/>
            </a:xfrm>
            <a:prstGeom prst="rect">
              <a:avLst/>
            </a:prstGeom>
            <a:noFill/>
          </p:spPr>
          <p:txBody>
            <a:bodyPr wrap="square" lIns="0" tIns="0" rIns="0" bIns="0" rtlCol="0">
              <a:spAutoFit/>
            </a:bodyPr>
            <a:lstStyle/>
            <a:p>
              <a:pPr algn="ctr"/>
              <a:r>
                <a:rPr lang="en-US" altLang="zh-CN" sz="2400" b="1" dirty="0">
                  <a:solidFill>
                    <a:srgbClr val="FF0000"/>
                  </a:solidFill>
                </a:rPr>
                <a:t>1</a:t>
              </a:r>
              <a:endParaRPr lang="zh-CN" altLang="en-US" sz="2400" b="1" dirty="0" err="1">
                <a:solidFill>
                  <a:srgbClr val="FF0000"/>
                </a:solidFill>
              </a:endParaRPr>
            </a:p>
          </p:txBody>
        </p:sp>
      </p:grpSp>
      <p:grpSp>
        <p:nvGrpSpPr>
          <p:cNvPr id="11" name="组合 10">
            <a:extLst>
              <a:ext uri="{FF2B5EF4-FFF2-40B4-BE49-F238E27FC236}">
                <a16:creationId xmlns:a16="http://schemas.microsoft.com/office/drawing/2014/main" id="{2329DA06-FD58-B6BB-FA0C-18CA652BC7E6}"/>
              </a:ext>
            </a:extLst>
          </p:cNvPr>
          <p:cNvGrpSpPr/>
          <p:nvPr/>
        </p:nvGrpSpPr>
        <p:grpSpPr>
          <a:xfrm>
            <a:off x="4639057" y="2704719"/>
            <a:ext cx="629920" cy="553998"/>
            <a:chOff x="325120" y="1011198"/>
            <a:chExt cx="629920" cy="553998"/>
          </a:xfrm>
        </p:grpSpPr>
        <p:sp>
          <p:nvSpPr>
            <p:cNvPr id="12" name="流程图: 接点 11">
              <a:extLst>
                <a:ext uri="{FF2B5EF4-FFF2-40B4-BE49-F238E27FC236}">
                  <a16:creationId xmlns:a16="http://schemas.microsoft.com/office/drawing/2014/main" id="{8B090DCD-11A2-03ED-AFDF-5FB82E54DEE9}"/>
                </a:ext>
              </a:extLst>
            </p:cNvPr>
            <p:cNvSpPr/>
            <p:nvPr/>
          </p:nvSpPr>
          <p:spPr bwMode="auto">
            <a:xfrm>
              <a:off x="325120" y="1011198"/>
              <a:ext cx="629920" cy="553998"/>
            </a:xfrm>
            <a:prstGeom prst="flowChartConnector">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文本框 12">
              <a:extLst>
                <a:ext uri="{FF2B5EF4-FFF2-40B4-BE49-F238E27FC236}">
                  <a16:creationId xmlns:a16="http://schemas.microsoft.com/office/drawing/2014/main" id="{09338DB5-EFF4-4638-E2C0-796DAA789A69}"/>
                </a:ext>
              </a:extLst>
            </p:cNvPr>
            <p:cNvSpPr txBox="1"/>
            <p:nvPr/>
          </p:nvSpPr>
          <p:spPr>
            <a:xfrm>
              <a:off x="447040" y="1097911"/>
              <a:ext cx="386080" cy="369332"/>
            </a:xfrm>
            <a:prstGeom prst="rect">
              <a:avLst/>
            </a:prstGeom>
            <a:noFill/>
          </p:spPr>
          <p:txBody>
            <a:bodyPr wrap="square" lIns="0" tIns="0" rIns="0" bIns="0" rtlCol="0">
              <a:spAutoFit/>
            </a:bodyPr>
            <a:lstStyle/>
            <a:p>
              <a:pPr algn="ctr"/>
              <a:r>
                <a:rPr lang="en-US" altLang="zh-CN" sz="2400" b="1" dirty="0">
                  <a:solidFill>
                    <a:srgbClr val="FF0000"/>
                  </a:solidFill>
                </a:rPr>
                <a:t>3</a:t>
              </a:r>
              <a:endParaRPr lang="zh-CN" altLang="en-US" sz="2400" b="1" dirty="0" err="1">
                <a:solidFill>
                  <a:srgbClr val="FF0000"/>
                </a:solidFill>
              </a:endParaRPr>
            </a:p>
          </p:txBody>
        </p:sp>
      </p:grpSp>
      <p:grpSp>
        <p:nvGrpSpPr>
          <p:cNvPr id="14" name="组合 13">
            <a:extLst>
              <a:ext uri="{FF2B5EF4-FFF2-40B4-BE49-F238E27FC236}">
                <a16:creationId xmlns:a16="http://schemas.microsoft.com/office/drawing/2014/main" id="{26EE3810-B9E1-F62F-DFD9-BC30797DE4FD}"/>
              </a:ext>
            </a:extLst>
          </p:cNvPr>
          <p:cNvGrpSpPr/>
          <p:nvPr/>
        </p:nvGrpSpPr>
        <p:grpSpPr>
          <a:xfrm>
            <a:off x="10160" y="2468054"/>
            <a:ext cx="629920" cy="553998"/>
            <a:chOff x="325120" y="1011198"/>
            <a:chExt cx="629920" cy="553998"/>
          </a:xfrm>
        </p:grpSpPr>
        <p:sp>
          <p:nvSpPr>
            <p:cNvPr id="15" name="流程图: 接点 14">
              <a:extLst>
                <a:ext uri="{FF2B5EF4-FFF2-40B4-BE49-F238E27FC236}">
                  <a16:creationId xmlns:a16="http://schemas.microsoft.com/office/drawing/2014/main" id="{460126D3-36E0-8A2F-10AC-59F6F5B6C3BA}"/>
                </a:ext>
              </a:extLst>
            </p:cNvPr>
            <p:cNvSpPr/>
            <p:nvPr/>
          </p:nvSpPr>
          <p:spPr bwMode="auto">
            <a:xfrm>
              <a:off x="325120" y="1011198"/>
              <a:ext cx="629920" cy="553998"/>
            </a:xfrm>
            <a:prstGeom prst="flowChartConnector">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文本框 15">
              <a:extLst>
                <a:ext uri="{FF2B5EF4-FFF2-40B4-BE49-F238E27FC236}">
                  <a16:creationId xmlns:a16="http://schemas.microsoft.com/office/drawing/2014/main" id="{22716D7D-ED9D-A065-A812-97A6FF98E79A}"/>
                </a:ext>
              </a:extLst>
            </p:cNvPr>
            <p:cNvSpPr txBox="1"/>
            <p:nvPr/>
          </p:nvSpPr>
          <p:spPr>
            <a:xfrm>
              <a:off x="447040" y="1097911"/>
              <a:ext cx="386080" cy="369332"/>
            </a:xfrm>
            <a:prstGeom prst="rect">
              <a:avLst/>
            </a:prstGeom>
            <a:noFill/>
          </p:spPr>
          <p:txBody>
            <a:bodyPr wrap="square" lIns="0" tIns="0" rIns="0" bIns="0" rtlCol="0">
              <a:spAutoFit/>
            </a:bodyPr>
            <a:lstStyle/>
            <a:p>
              <a:pPr algn="ctr"/>
              <a:r>
                <a:rPr lang="en-US" altLang="zh-CN" sz="2400" b="1" dirty="0">
                  <a:solidFill>
                    <a:srgbClr val="FF0000"/>
                  </a:solidFill>
                </a:rPr>
                <a:t>2</a:t>
              </a:r>
              <a:endParaRPr lang="zh-CN" altLang="en-US" sz="2400" b="1" dirty="0" err="1">
                <a:solidFill>
                  <a:srgbClr val="FF0000"/>
                </a:solidFill>
              </a:endParaRPr>
            </a:p>
          </p:txBody>
        </p:sp>
      </p:grpSp>
      <p:pic>
        <p:nvPicPr>
          <p:cNvPr id="18" name="图片 17">
            <a:extLst>
              <a:ext uri="{FF2B5EF4-FFF2-40B4-BE49-F238E27FC236}">
                <a16:creationId xmlns:a16="http://schemas.microsoft.com/office/drawing/2014/main" id="{AF090D43-E40A-D861-8959-DB048B344D93}"/>
              </a:ext>
            </a:extLst>
          </p:cNvPr>
          <p:cNvPicPr>
            <a:picLocks noChangeAspect="1"/>
          </p:cNvPicPr>
          <p:nvPr/>
        </p:nvPicPr>
        <p:blipFill>
          <a:blip r:embed="rId4"/>
          <a:stretch>
            <a:fillRect/>
          </a:stretch>
        </p:blipFill>
        <p:spPr>
          <a:xfrm>
            <a:off x="5390897" y="2658340"/>
            <a:ext cx="2811809" cy="4056685"/>
          </a:xfrm>
          <a:prstGeom prst="rect">
            <a:avLst/>
          </a:prstGeom>
        </p:spPr>
      </p:pic>
      <p:sp>
        <p:nvSpPr>
          <p:cNvPr id="19" name="矩形 18">
            <a:extLst>
              <a:ext uri="{FF2B5EF4-FFF2-40B4-BE49-F238E27FC236}">
                <a16:creationId xmlns:a16="http://schemas.microsoft.com/office/drawing/2014/main" id="{3B65D65C-0392-8F8A-578A-6D127BF05EF2}"/>
              </a:ext>
            </a:extLst>
          </p:cNvPr>
          <p:cNvSpPr/>
          <p:nvPr/>
        </p:nvSpPr>
        <p:spPr bwMode="auto">
          <a:xfrm>
            <a:off x="5496560" y="3802257"/>
            <a:ext cx="802640" cy="483541"/>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zh-CN" alt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直接箭头连接符 19">
            <a:extLst>
              <a:ext uri="{FF2B5EF4-FFF2-40B4-BE49-F238E27FC236}">
                <a16:creationId xmlns:a16="http://schemas.microsoft.com/office/drawing/2014/main" id="{AEDE8B6D-E084-CA10-3A0A-EC6BAC78B56C}"/>
              </a:ext>
            </a:extLst>
          </p:cNvPr>
          <p:cNvCxnSpPr>
            <a:cxnSpLocks/>
          </p:cNvCxnSpPr>
          <p:nvPr/>
        </p:nvCxnSpPr>
        <p:spPr>
          <a:xfrm>
            <a:off x="6299200" y="4086499"/>
            <a:ext cx="984287"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DACBE4A1-06D9-E3F6-80EE-72AE2579716B}"/>
              </a:ext>
            </a:extLst>
          </p:cNvPr>
          <p:cNvSpPr txBox="1"/>
          <p:nvPr/>
        </p:nvSpPr>
        <p:spPr>
          <a:xfrm>
            <a:off x="7437120" y="3802257"/>
            <a:ext cx="2987414" cy="923330"/>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状态转为</a:t>
            </a:r>
            <a:r>
              <a:rPr lang="en-US" altLang="zh-CN" sz="2000" b="1" dirty="0">
                <a:gradFill>
                  <a:gsLst>
                    <a:gs pos="2917">
                      <a:schemeClr val="tx1"/>
                    </a:gs>
                    <a:gs pos="30000">
                      <a:schemeClr val="tx1"/>
                    </a:gs>
                  </a:gsLst>
                  <a:lin ang="5400000" scaled="0"/>
                </a:gradFill>
              </a:rPr>
              <a:t>Healthy</a:t>
            </a:r>
            <a:r>
              <a:rPr lang="en-US" altLang="zh-CN" sz="2000" dirty="0">
                <a:gradFill>
                  <a:gsLst>
                    <a:gs pos="2917">
                      <a:schemeClr val="tx1"/>
                    </a:gs>
                    <a:gs pos="30000">
                      <a:schemeClr val="tx1"/>
                    </a:gs>
                  </a:gsLst>
                  <a:lin ang="5400000" scaled="0"/>
                </a:gradFill>
              </a:rPr>
              <a:t> </a:t>
            </a:r>
            <a:r>
              <a:rPr lang="zh-CN" altLang="en-US" sz="2000" dirty="0">
                <a:gradFill>
                  <a:gsLst>
                    <a:gs pos="2917">
                      <a:schemeClr val="tx1"/>
                    </a:gs>
                    <a:gs pos="30000">
                      <a:schemeClr val="tx1"/>
                    </a:gs>
                  </a:gsLst>
                  <a:lin ang="5400000" scaled="0"/>
                </a:gradFill>
              </a:rPr>
              <a:t>之后，就可以被其他应用调用，用于预测糖尿病了</a:t>
            </a:r>
          </a:p>
        </p:txBody>
      </p:sp>
      <p:pic>
        <p:nvPicPr>
          <p:cNvPr id="23" name="图片 22">
            <a:extLst>
              <a:ext uri="{FF2B5EF4-FFF2-40B4-BE49-F238E27FC236}">
                <a16:creationId xmlns:a16="http://schemas.microsoft.com/office/drawing/2014/main" id="{AEAC6A5E-7DA6-6B66-A9CE-75CC07E383A3}"/>
              </a:ext>
            </a:extLst>
          </p:cNvPr>
          <p:cNvPicPr>
            <a:picLocks noChangeAspect="1"/>
          </p:cNvPicPr>
          <p:nvPr/>
        </p:nvPicPr>
        <p:blipFill>
          <a:blip r:embed="rId5"/>
          <a:stretch>
            <a:fillRect/>
          </a:stretch>
        </p:blipFill>
        <p:spPr>
          <a:xfrm>
            <a:off x="7579360" y="5486272"/>
            <a:ext cx="4239217" cy="914528"/>
          </a:xfrm>
          <a:prstGeom prst="rect">
            <a:avLst/>
          </a:prstGeom>
        </p:spPr>
      </p:pic>
    </p:spTree>
    <p:extLst>
      <p:ext uri="{BB962C8B-B14F-4D97-AF65-F5344CB8AC3E}">
        <p14:creationId xmlns:p14="http://schemas.microsoft.com/office/powerpoint/2010/main" val="15097666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8620-EEE5-BCDF-D68D-BE84AD4B838B}"/>
              </a:ext>
            </a:extLst>
          </p:cNvPr>
          <p:cNvSpPr>
            <a:spLocks noGrp="1"/>
          </p:cNvSpPr>
          <p:nvPr>
            <p:ph type="title"/>
          </p:nvPr>
        </p:nvSpPr>
        <p:spPr/>
        <p:txBody>
          <a:bodyPr/>
          <a:lstStyle/>
          <a:p>
            <a:r>
              <a:rPr lang="zh-CN" altLang="en-US" dirty="0">
                <a:latin typeface="+mj-ea"/>
                <a:ea typeface="+mj-ea"/>
              </a:rPr>
              <a:t>实战演示</a:t>
            </a:r>
            <a:endParaRPr lang="en-US" dirty="0">
              <a:latin typeface="+mj-ea"/>
              <a:ea typeface="+mj-ea"/>
            </a:endParaRPr>
          </a:p>
        </p:txBody>
      </p:sp>
      <p:sp>
        <p:nvSpPr>
          <p:cNvPr id="3" name="Text Placeholder 2">
            <a:extLst>
              <a:ext uri="{FF2B5EF4-FFF2-40B4-BE49-F238E27FC236}">
                <a16:creationId xmlns:a16="http://schemas.microsoft.com/office/drawing/2014/main" id="{C9340515-26E6-ABD6-9A8D-84764EC12F8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574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7E9F8F-743D-A5F5-684F-004BC71BD371}"/>
              </a:ext>
            </a:extLst>
          </p:cNvPr>
          <p:cNvSpPr>
            <a:spLocks noGrp="1"/>
          </p:cNvSpPr>
          <p:nvPr>
            <p:ph type="title"/>
          </p:nvPr>
        </p:nvSpPr>
        <p:spPr/>
        <p:txBody>
          <a:bodyPr/>
          <a:lstStyle/>
          <a:p>
            <a:r>
              <a:rPr lang="zh-CN" altLang="en-US" dirty="0"/>
              <a:t>演示</a:t>
            </a:r>
            <a:r>
              <a:rPr lang="en-US" altLang="zh-CN" dirty="0"/>
              <a:t>1</a:t>
            </a:r>
            <a:r>
              <a:rPr lang="zh-CN" altLang="en-US" dirty="0"/>
              <a:t>：创建一个机器学习管道，查看模型评估结果</a:t>
            </a:r>
          </a:p>
        </p:txBody>
      </p:sp>
    </p:spTree>
    <p:extLst>
      <p:ext uri="{BB962C8B-B14F-4D97-AF65-F5344CB8AC3E}">
        <p14:creationId xmlns:p14="http://schemas.microsoft.com/office/powerpoint/2010/main" val="25085623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8">
            <a:extLst>
              <a:ext uri="{FF2B5EF4-FFF2-40B4-BE49-F238E27FC236}">
                <a16:creationId xmlns:a16="http://schemas.microsoft.com/office/drawing/2014/main" id="{B95269BD-6F35-BD22-C732-8CB2185DB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94" y="393993"/>
            <a:ext cx="5086350" cy="6019800"/>
          </a:xfrm>
          <a:prstGeom prst="rect">
            <a:avLst/>
          </a:prstGeom>
        </p:spPr>
      </p:pic>
      <p:sp>
        <p:nvSpPr>
          <p:cNvPr id="6" name="Rectangle 5">
            <a:extLst>
              <a:ext uri="{FF2B5EF4-FFF2-40B4-BE49-F238E27FC236}">
                <a16:creationId xmlns:a16="http://schemas.microsoft.com/office/drawing/2014/main" id="{62604EE0-2F85-D07A-2580-248C5970EA2C}"/>
              </a:ext>
            </a:extLst>
          </p:cNvPr>
          <p:cNvSpPr/>
          <p:nvPr/>
        </p:nvSpPr>
        <p:spPr bwMode="auto">
          <a:xfrm>
            <a:off x="623194" y="888763"/>
            <a:ext cx="5157387" cy="47856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FD76D36-8453-BAA3-65B9-D3C8664BCA29}"/>
              </a:ext>
            </a:extLst>
          </p:cNvPr>
          <p:cNvSpPr/>
          <p:nvPr/>
        </p:nvSpPr>
        <p:spPr bwMode="auto">
          <a:xfrm>
            <a:off x="623194" y="4670277"/>
            <a:ext cx="5157387" cy="47856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2008B74A-F98E-CA18-813B-103A2AB60810}"/>
              </a:ext>
            </a:extLst>
          </p:cNvPr>
          <p:cNvSpPr txBox="1"/>
          <p:nvPr/>
        </p:nvSpPr>
        <p:spPr>
          <a:xfrm>
            <a:off x="5935054" y="974156"/>
            <a:ext cx="4616520"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机器学习框架：</a:t>
            </a:r>
            <a:r>
              <a:rPr lang="en-US" altLang="zh-CN" sz="2000" dirty="0">
                <a:gradFill>
                  <a:gsLst>
                    <a:gs pos="2917">
                      <a:schemeClr val="tx1"/>
                    </a:gs>
                    <a:gs pos="30000">
                      <a:schemeClr val="tx1"/>
                    </a:gs>
                  </a:gsLst>
                  <a:lin ang="5400000" scaled="0"/>
                </a:gradFill>
              </a:rPr>
              <a:t>PyTorch</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TensorFlow</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826382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FC0CC-19E5-B0D8-D414-8BC2C47066B8}"/>
              </a:ext>
            </a:extLst>
          </p:cNvPr>
          <p:cNvSpPr>
            <a:spLocks noGrp="1"/>
          </p:cNvSpPr>
          <p:nvPr>
            <p:ph type="title"/>
          </p:nvPr>
        </p:nvSpPr>
        <p:spPr>
          <a:xfrm>
            <a:off x="588263" y="457200"/>
            <a:ext cx="11018520" cy="1107996"/>
          </a:xfrm>
        </p:spPr>
        <p:txBody>
          <a:bodyPr/>
          <a:lstStyle/>
          <a:p>
            <a:r>
              <a:rPr lang="zh-CN" altLang="en-US" dirty="0"/>
              <a:t>演示</a:t>
            </a:r>
            <a:r>
              <a:rPr lang="en-US" altLang="zh-CN" dirty="0"/>
              <a:t>2</a:t>
            </a:r>
            <a:r>
              <a:rPr lang="zh-CN" altLang="en-US" dirty="0"/>
              <a:t>：创建实时推理管道，手动输入三组数据，查看推理结果</a:t>
            </a:r>
          </a:p>
        </p:txBody>
      </p:sp>
    </p:spTree>
    <p:extLst>
      <p:ext uri="{BB962C8B-B14F-4D97-AF65-F5344CB8AC3E}">
        <p14:creationId xmlns:p14="http://schemas.microsoft.com/office/powerpoint/2010/main" val="65453548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36584-6BDA-CA3F-D245-7B2C1149B3FE}"/>
              </a:ext>
            </a:extLst>
          </p:cNvPr>
          <p:cNvSpPr>
            <a:spLocks noGrp="1"/>
          </p:cNvSpPr>
          <p:nvPr>
            <p:ph type="title"/>
          </p:nvPr>
        </p:nvSpPr>
        <p:spPr>
          <a:xfrm>
            <a:off x="588262" y="457200"/>
            <a:ext cx="11349737" cy="553998"/>
          </a:xfrm>
        </p:spPr>
        <p:txBody>
          <a:bodyPr/>
          <a:lstStyle/>
          <a:p>
            <a:r>
              <a:rPr lang="zh-CN" altLang="en-US" dirty="0"/>
              <a:t>演示</a:t>
            </a:r>
            <a:r>
              <a:rPr lang="en-US" altLang="zh-CN" dirty="0"/>
              <a:t>3</a:t>
            </a:r>
            <a:r>
              <a:rPr lang="zh-CN" altLang="en-US" dirty="0"/>
              <a:t>：部署终结点，请模型预测“我”是否患糖尿病</a:t>
            </a:r>
          </a:p>
        </p:txBody>
      </p:sp>
    </p:spTree>
    <p:extLst>
      <p:ext uri="{BB962C8B-B14F-4D97-AF65-F5344CB8AC3E}">
        <p14:creationId xmlns:p14="http://schemas.microsoft.com/office/powerpoint/2010/main" val="16092135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DC3CB-EFAD-BD9C-73FC-8136A144256D}"/>
              </a:ext>
            </a:extLst>
          </p:cNvPr>
          <p:cNvSpPr>
            <a:spLocks noGrp="1"/>
          </p:cNvSpPr>
          <p:nvPr>
            <p:ph type="title"/>
          </p:nvPr>
        </p:nvSpPr>
        <p:spPr/>
        <p:txBody>
          <a:bodyPr/>
          <a:lstStyle/>
          <a:p>
            <a:r>
              <a:rPr lang="zh-CN" altLang="en-US" dirty="0"/>
              <a:t>不同算法的预测准确率</a:t>
            </a:r>
            <a:r>
              <a:rPr lang="en-US" altLang="zh-CN" dirty="0"/>
              <a:t>&amp;</a:t>
            </a:r>
            <a:r>
              <a:rPr lang="zh-CN" altLang="en-US" dirty="0"/>
              <a:t>用时对比</a:t>
            </a:r>
          </a:p>
        </p:txBody>
      </p:sp>
      <p:sp>
        <p:nvSpPr>
          <p:cNvPr id="4" name="文本框 3">
            <a:extLst>
              <a:ext uri="{FF2B5EF4-FFF2-40B4-BE49-F238E27FC236}">
                <a16:creationId xmlns:a16="http://schemas.microsoft.com/office/drawing/2014/main" id="{25FB2321-E5F6-8CAA-580D-51FB431F5A80}"/>
              </a:ext>
            </a:extLst>
          </p:cNvPr>
          <p:cNvSpPr txBox="1"/>
          <p:nvPr/>
        </p:nvSpPr>
        <p:spPr>
          <a:xfrm>
            <a:off x="588263" y="1517134"/>
            <a:ext cx="6736080" cy="400110"/>
          </a:xfrm>
          <a:prstGeom prst="rect">
            <a:avLst/>
          </a:prstGeom>
          <a:noFill/>
        </p:spPr>
        <p:txBody>
          <a:bodyPr wrap="square">
            <a:spAutoFit/>
          </a:bodyPr>
          <a:lstStyle/>
          <a:p>
            <a:pPr algn="l"/>
            <a:r>
              <a:rPr lang="en-US" altLang="zh-CN" sz="2000" dirty="0">
                <a:gradFill>
                  <a:gsLst>
                    <a:gs pos="2917">
                      <a:schemeClr val="tx1"/>
                    </a:gs>
                    <a:gs pos="30000">
                      <a:schemeClr val="tx1"/>
                    </a:gs>
                  </a:gsLst>
                  <a:lin ang="5400000" scaled="0"/>
                </a:gradFill>
              </a:rPr>
              <a:t>A.</a:t>
            </a:r>
            <a:r>
              <a:rPr lang="zh-CN" altLang="en-US" sz="2000" dirty="0">
                <a:gradFill>
                  <a:gsLst>
                    <a:gs pos="2917">
                      <a:schemeClr val="tx1"/>
                    </a:gs>
                    <a:gs pos="30000">
                      <a:schemeClr val="tx1"/>
                    </a:gs>
                  </a:gsLst>
                  <a:lin ang="5400000" scaled="0"/>
                </a:gradFill>
              </a:rPr>
              <a:t>二元逻辑回归算法</a:t>
            </a:r>
          </a:p>
        </p:txBody>
      </p:sp>
      <p:pic>
        <p:nvPicPr>
          <p:cNvPr id="5" name="图片 4">
            <a:extLst>
              <a:ext uri="{FF2B5EF4-FFF2-40B4-BE49-F238E27FC236}">
                <a16:creationId xmlns:a16="http://schemas.microsoft.com/office/drawing/2014/main" id="{CF52169F-0802-1FC4-E8A8-AAFB59C40388}"/>
              </a:ext>
            </a:extLst>
          </p:cNvPr>
          <p:cNvPicPr>
            <a:picLocks noChangeAspect="1"/>
          </p:cNvPicPr>
          <p:nvPr/>
        </p:nvPicPr>
        <p:blipFill>
          <a:blip r:embed="rId2"/>
          <a:stretch>
            <a:fillRect/>
          </a:stretch>
        </p:blipFill>
        <p:spPr>
          <a:xfrm>
            <a:off x="8858502" y="1917244"/>
            <a:ext cx="1352739" cy="1038370"/>
          </a:xfrm>
          <a:prstGeom prst="rect">
            <a:avLst/>
          </a:prstGeom>
        </p:spPr>
      </p:pic>
      <p:pic>
        <p:nvPicPr>
          <p:cNvPr id="8" name="图片 7">
            <a:extLst>
              <a:ext uri="{FF2B5EF4-FFF2-40B4-BE49-F238E27FC236}">
                <a16:creationId xmlns:a16="http://schemas.microsoft.com/office/drawing/2014/main" id="{0B4F43C6-2453-0C44-0E2D-5998709E02F8}"/>
              </a:ext>
            </a:extLst>
          </p:cNvPr>
          <p:cNvPicPr>
            <a:picLocks noChangeAspect="1"/>
          </p:cNvPicPr>
          <p:nvPr/>
        </p:nvPicPr>
        <p:blipFill>
          <a:blip r:embed="rId3"/>
          <a:stretch>
            <a:fillRect/>
          </a:stretch>
        </p:blipFill>
        <p:spPr>
          <a:xfrm>
            <a:off x="588263" y="1917244"/>
            <a:ext cx="8270239" cy="4646271"/>
          </a:xfrm>
          <a:prstGeom prst="rect">
            <a:avLst/>
          </a:prstGeom>
        </p:spPr>
      </p:pic>
    </p:spTree>
    <p:extLst>
      <p:ext uri="{BB962C8B-B14F-4D97-AF65-F5344CB8AC3E}">
        <p14:creationId xmlns:p14="http://schemas.microsoft.com/office/powerpoint/2010/main" val="31333932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CF59A-8ACD-A0B6-EC69-E7FFC8E1ABF9}"/>
              </a:ext>
            </a:extLst>
          </p:cNvPr>
          <p:cNvSpPr>
            <a:spLocks noGrp="1"/>
          </p:cNvSpPr>
          <p:nvPr>
            <p:ph type="title"/>
          </p:nvPr>
        </p:nvSpPr>
        <p:spPr/>
        <p:txBody>
          <a:bodyPr/>
          <a:lstStyle/>
          <a:p>
            <a:r>
              <a:rPr lang="zh-CN" altLang="en-US" dirty="0"/>
              <a:t>不同算法的预测准确率</a:t>
            </a:r>
            <a:r>
              <a:rPr lang="en-US" altLang="zh-CN" dirty="0"/>
              <a:t>&amp;</a:t>
            </a:r>
            <a:r>
              <a:rPr lang="zh-CN" altLang="en-US" dirty="0"/>
              <a:t>用时对比</a:t>
            </a:r>
          </a:p>
        </p:txBody>
      </p:sp>
      <p:pic>
        <p:nvPicPr>
          <p:cNvPr id="4" name="图片 3" descr="图形用户界面, 应用程序&#10;&#10;描述已自动生成">
            <a:extLst>
              <a:ext uri="{FF2B5EF4-FFF2-40B4-BE49-F238E27FC236}">
                <a16:creationId xmlns:a16="http://schemas.microsoft.com/office/drawing/2014/main" id="{B30A1956-F435-8B8E-779D-652053446CB6}"/>
              </a:ext>
            </a:extLst>
          </p:cNvPr>
          <p:cNvPicPr>
            <a:picLocks noChangeAspect="1"/>
          </p:cNvPicPr>
          <p:nvPr/>
        </p:nvPicPr>
        <p:blipFill>
          <a:blip r:embed="rId2"/>
          <a:stretch>
            <a:fillRect/>
          </a:stretch>
        </p:blipFill>
        <p:spPr>
          <a:xfrm>
            <a:off x="506983" y="1864359"/>
            <a:ext cx="9166012" cy="4855029"/>
          </a:xfrm>
          <a:prstGeom prst="rect">
            <a:avLst/>
          </a:prstGeom>
        </p:spPr>
      </p:pic>
      <p:cxnSp>
        <p:nvCxnSpPr>
          <p:cNvPr id="6" name="直接连接符 5">
            <a:extLst>
              <a:ext uri="{FF2B5EF4-FFF2-40B4-BE49-F238E27FC236}">
                <a16:creationId xmlns:a16="http://schemas.microsoft.com/office/drawing/2014/main" id="{652D3085-CAD3-8236-B4DF-E8F753FF5B70}"/>
              </a:ext>
            </a:extLst>
          </p:cNvPr>
          <p:cNvCxnSpPr>
            <a:cxnSpLocks/>
          </p:cNvCxnSpPr>
          <p:nvPr/>
        </p:nvCxnSpPr>
        <p:spPr>
          <a:xfrm flipV="1">
            <a:off x="1318260" y="2895600"/>
            <a:ext cx="1403169" cy="150495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1847174-57AF-4313-E6DD-B4521291B8FA}"/>
              </a:ext>
            </a:extLst>
          </p:cNvPr>
          <p:cNvSpPr txBox="1"/>
          <p:nvPr/>
        </p:nvSpPr>
        <p:spPr>
          <a:xfrm>
            <a:off x="506983" y="1394460"/>
            <a:ext cx="3798317" cy="307777"/>
          </a:xfrm>
          <a:prstGeom prst="rect">
            <a:avLst/>
          </a:prstGeom>
          <a:noFill/>
        </p:spPr>
        <p:txBody>
          <a:bodyPr wrap="square" lIns="0" tIns="0" rIns="0" bIns="0" rtlCol="0">
            <a:spAutoFit/>
          </a:bodyPr>
          <a:lstStyle/>
          <a:p>
            <a:pPr algn="l"/>
            <a:r>
              <a:rPr lang="en-US" altLang="zh-CN" sz="2000" dirty="0">
                <a:gradFill>
                  <a:gsLst>
                    <a:gs pos="2917">
                      <a:schemeClr val="tx1"/>
                    </a:gs>
                    <a:gs pos="30000">
                      <a:schemeClr val="tx1"/>
                    </a:gs>
                  </a:gsLst>
                  <a:lin ang="5400000" scaled="0"/>
                </a:gradFill>
              </a:rPr>
              <a:t>B.</a:t>
            </a:r>
            <a:r>
              <a:rPr lang="zh-CN" altLang="en-US" sz="2000" dirty="0">
                <a:gradFill>
                  <a:gsLst>
                    <a:gs pos="2917">
                      <a:schemeClr val="tx1"/>
                    </a:gs>
                    <a:gs pos="30000">
                      <a:schemeClr val="tx1"/>
                    </a:gs>
                  </a:gsLst>
                  <a:lin ang="5400000" scaled="0"/>
                </a:gradFill>
              </a:rPr>
              <a:t>二元决策树算法</a:t>
            </a:r>
          </a:p>
        </p:txBody>
      </p:sp>
      <p:pic>
        <p:nvPicPr>
          <p:cNvPr id="16" name="图片 15">
            <a:extLst>
              <a:ext uri="{FF2B5EF4-FFF2-40B4-BE49-F238E27FC236}">
                <a16:creationId xmlns:a16="http://schemas.microsoft.com/office/drawing/2014/main" id="{D9687C27-CBA8-DD83-562C-64B157A56B5E}"/>
              </a:ext>
            </a:extLst>
          </p:cNvPr>
          <p:cNvPicPr>
            <a:picLocks noChangeAspect="1"/>
          </p:cNvPicPr>
          <p:nvPr/>
        </p:nvPicPr>
        <p:blipFill>
          <a:blip r:embed="rId3"/>
          <a:stretch>
            <a:fillRect/>
          </a:stretch>
        </p:blipFill>
        <p:spPr>
          <a:xfrm>
            <a:off x="9672995" y="2114800"/>
            <a:ext cx="1343212" cy="962159"/>
          </a:xfrm>
          <a:prstGeom prst="rect">
            <a:avLst/>
          </a:prstGeom>
        </p:spPr>
      </p:pic>
    </p:spTree>
    <p:extLst>
      <p:ext uri="{BB962C8B-B14F-4D97-AF65-F5344CB8AC3E}">
        <p14:creationId xmlns:p14="http://schemas.microsoft.com/office/powerpoint/2010/main" val="393497483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7C0209-08EA-2F9A-A28C-33AF27763228}"/>
              </a:ext>
            </a:extLst>
          </p:cNvPr>
          <p:cNvSpPr>
            <a:spLocks noGrp="1"/>
          </p:cNvSpPr>
          <p:nvPr>
            <p:ph type="title"/>
          </p:nvPr>
        </p:nvSpPr>
        <p:spPr/>
        <p:txBody>
          <a:bodyPr/>
          <a:lstStyle/>
          <a:p>
            <a:r>
              <a:rPr lang="zh-CN" altLang="en-US" dirty="0"/>
              <a:t>不同算法的预测准确率</a:t>
            </a:r>
            <a:r>
              <a:rPr lang="en-US" altLang="zh-CN" dirty="0"/>
              <a:t>&amp;</a:t>
            </a:r>
            <a:r>
              <a:rPr lang="zh-CN" altLang="en-US" dirty="0"/>
              <a:t>用时对比</a:t>
            </a:r>
          </a:p>
        </p:txBody>
      </p:sp>
      <p:sp>
        <p:nvSpPr>
          <p:cNvPr id="4" name="文本框 3">
            <a:extLst>
              <a:ext uri="{FF2B5EF4-FFF2-40B4-BE49-F238E27FC236}">
                <a16:creationId xmlns:a16="http://schemas.microsoft.com/office/drawing/2014/main" id="{0FEDBFDD-2C2C-B680-1F51-8E76A2A0D0D4}"/>
              </a:ext>
            </a:extLst>
          </p:cNvPr>
          <p:cNvSpPr txBox="1"/>
          <p:nvPr/>
        </p:nvSpPr>
        <p:spPr>
          <a:xfrm>
            <a:off x="741680" y="1400294"/>
            <a:ext cx="6736080" cy="400110"/>
          </a:xfrm>
          <a:prstGeom prst="rect">
            <a:avLst/>
          </a:prstGeom>
          <a:noFill/>
        </p:spPr>
        <p:txBody>
          <a:bodyPr wrap="square">
            <a:spAutoFit/>
          </a:bodyPr>
          <a:lstStyle/>
          <a:p>
            <a:pPr algn="l"/>
            <a:r>
              <a:rPr lang="en-US" altLang="zh-CN" sz="2000" dirty="0"/>
              <a:t>C.</a:t>
            </a:r>
            <a:r>
              <a:rPr lang="zh-CN" altLang="en-US" sz="2000" dirty="0"/>
              <a:t>二元平均感知机算法</a:t>
            </a:r>
          </a:p>
        </p:txBody>
      </p:sp>
      <p:pic>
        <p:nvPicPr>
          <p:cNvPr id="6" name="图片 5" descr="图形用户界面, 应用程序&#10;&#10;描述已自动生成">
            <a:extLst>
              <a:ext uri="{FF2B5EF4-FFF2-40B4-BE49-F238E27FC236}">
                <a16:creationId xmlns:a16="http://schemas.microsoft.com/office/drawing/2014/main" id="{B7A933B6-4A1B-5EE0-8C65-5F559A75B9FF}"/>
              </a:ext>
            </a:extLst>
          </p:cNvPr>
          <p:cNvPicPr>
            <a:picLocks noChangeAspect="1"/>
          </p:cNvPicPr>
          <p:nvPr/>
        </p:nvPicPr>
        <p:blipFill>
          <a:blip r:embed="rId2"/>
          <a:stretch>
            <a:fillRect/>
          </a:stretch>
        </p:blipFill>
        <p:spPr>
          <a:xfrm>
            <a:off x="741680" y="1769626"/>
            <a:ext cx="9075942" cy="4750240"/>
          </a:xfrm>
          <a:prstGeom prst="rect">
            <a:avLst/>
          </a:prstGeom>
        </p:spPr>
      </p:pic>
      <p:pic>
        <p:nvPicPr>
          <p:cNvPr id="7" name="图片 6">
            <a:extLst>
              <a:ext uri="{FF2B5EF4-FFF2-40B4-BE49-F238E27FC236}">
                <a16:creationId xmlns:a16="http://schemas.microsoft.com/office/drawing/2014/main" id="{5328A80B-CA6F-5EAD-5B84-305349ABF3CC}"/>
              </a:ext>
            </a:extLst>
          </p:cNvPr>
          <p:cNvPicPr>
            <a:picLocks noChangeAspect="1"/>
          </p:cNvPicPr>
          <p:nvPr/>
        </p:nvPicPr>
        <p:blipFill>
          <a:blip r:embed="rId3"/>
          <a:stretch>
            <a:fillRect/>
          </a:stretch>
        </p:blipFill>
        <p:spPr>
          <a:xfrm>
            <a:off x="9817622" y="1769626"/>
            <a:ext cx="1295581" cy="1133633"/>
          </a:xfrm>
          <a:prstGeom prst="rect">
            <a:avLst/>
          </a:prstGeom>
        </p:spPr>
      </p:pic>
    </p:spTree>
    <p:extLst>
      <p:ext uri="{BB962C8B-B14F-4D97-AF65-F5344CB8AC3E}">
        <p14:creationId xmlns:p14="http://schemas.microsoft.com/office/powerpoint/2010/main" val="17559290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5BEB8-A95C-9303-4BC3-8FDED37021B3}"/>
              </a:ext>
            </a:extLst>
          </p:cNvPr>
          <p:cNvSpPr>
            <a:spLocks noGrp="1"/>
          </p:cNvSpPr>
          <p:nvPr>
            <p:ph type="title"/>
          </p:nvPr>
        </p:nvSpPr>
        <p:spPr/>
        <p:txBody>
          <a:bodyPr/>
          <a:lstStyle/>
          <a:p>
            <a:r>
              <a:rPr lang="zh-CN" altLang="en-US" dirty="0"/>
              <a:t>不同算法的预测准确率</a:t>
            </a:r>
            <a:r>
              <a:rPr lang="en-US" altLang="zh-CN" dirty="0"/>
              <a:t>&amp;</a:t>
            </a:r>
            <a:r>
              <a:rPr lang="zh-CN" altLang="en-US" dirty="0"/>
              <a:t>用时对比</a:t>
            </a:r>
          </a:p>
        </p:txBody>
      </p:sp>
      <p:pic>
        <p:nvPicPr>
          <p:cNvPr id="4" name="图片 3" descr="图形用户界面, 应用程序, Word&#10;&#10;描述已自动生成">
            <a:extLst>
              <a:ext uri="{FF2B5EF4-FFF2-40B4-BE49-F238E27FC236}">
                <a16:creationId xmlns:a16="http://schemas.microsoft.com/office/drawing/2014/main" id="{E7EDDBFD-5374-D152-8B1B-49BF654A1482}"/>
              </a:ext>
            </a:extLst>
          </p:cNvPr>
          <p:cNvPicPr>
            <a:picLocks noChangeAspect="1"/>
          </p:cNvPicPr>
          <p:nvPr/>
        </p:nvPicPr>
        <p:blipFill>
          <a:blip r:embed="rId2"/>
          <a:stretch>
            <a:fillRect/>
          </a:stretch>
        </p:blipFill>
        <p:spPr>
          <a:xfrm>
            <a:off x="588263" y="1568191"/>
            <a:ext cx="9032240" cy="4911489"/>
          </a:xfrm>
          <a:prstGeom prst="rect">
            <a:avLst/>
          </a:prstGeom>
        </p:spPr>
      </p:pic>
      <p:sp>
        <p:nvSpPr>
          <p:cNvPr id="5" name="文本框 4">
            <a:extLst>
              <a:ext uri="{FF2B5EF4-FFF2-40B4-BE49-F238E27FC236}">
                <a16:creationId xmlns:a16="http://schemas.microsoft.com/office/drawing/2014/main" id="{26784824-7C05-ADFD-C82C-98A07F0B5CDC}"/>
              </a:ext>
            </a:extLst>
          </p:cNvPr>
          <p:cNvSpPr txBox="1"/>
          <p:nvPr/>
        </p:nvSpPr>
        <p:spPr>
          <a:xfrm>
            <a:off x="588263" y="1178560"/>
            <a:ext cx="2916937" cy="307777"/>
          </a:xfrm>
          <a:prstGeom prst="rect">
            <a:avLst/>
          </a:prstGeom>
          <a:noFill/>
        </p:spPr>
        <p:txBody>
          <a:bodyPr wrap="square" lIns="0" tIns="0" rIns="0" bIns="0" rtlCol="0">
            <a:spAutoFit/>
          </a:bodyPr>
          <a:lstStyle/>
          <a:p>
            <a:pPr algn="l"/>
            <a:r>
              <a:rPr lang="en-US" altLang="zh-CN" sz="2000" dirty="0">
                <a:gradFill>
                  <a:gsLst>
                    <a:gs pos="2917">
                      <a:schemeClr val="tx1"/>
                    </a:gs>
                    <a:gs pos="30000">
                      <a:schemeClr val="tx1"/>
                    </a:gs>
                  </a:gsLst>
                  <a:lin ang="5400000" scaled="0"/>
                </a:gradFill>
              </a:rPr>
              <a:t>D.</a:t>
            </a:r>
            <a:r>
              <a:rPr lang="zh-CN" altLang="en-US" sz="2000" dirty="0">
                <a:gradFill>
                  <a:gsLst>
                    <a:gs pos="2917">
                      <a:schemeClr val="tx1"/>
                    </a:gs>
                    <a:gs pos="30000">
                      <a:schemeClr val="tx1"/>
                    </a:gs>
                  </a:gsLst>
                  <a:lin ang="5400000" scaled="0"/>
                </a:gradFill>
              </a:rPr>
              <a:t>二元神经网络算法</a:t>
            </a:r>
          </a:p>
        </p:txBody>
      </p:sp>
      <p:sp>
        <p:nvSpPr>
          <p:cNvPr id="6" name="文本框 5">
            <a:extLst>
              <a:ext uri="{FF2B5EF4-FFF2-40B4-BE49-F238E27FC236}">
                <a16:creationId xmlns:a16="http://schemas.microsoft.com/office/drawing/2014/main" id="{DF8547CE-B4B8-78F4-7EF9-434559BD8BB0}"/>
              </a:ext>
            </a:extLst>
          </p:cNvPr>
          <p:cNvSpPr txBox="1"/>
          <p:nvPr/>
        </p:nvSpPr>
        <p:spPr>
          <a:xfrm>
            <a:off x="9885680" y="1568191"/>
            <a:ext cx="1971040" cy="3385542"/>
          </a:xfrm>
          <a:prstGeom prst="rect">
            <a:avLst/>
          </a:prstGeom>
          <a:noFill/>
        </p:spPr>
        <p:txBody>
          <a:bodyPr wrap="square" lIns="0" tIns="0" rIns="0" bIns="0" rtlCol="0">
            <a:spAutoFit/>
          </a:bodyPr>
          <a:lstStyle/>
          <a:p>
            <a:pPr algn="l"/>
            <a:r>
              <a:rPr lang="zh-CN" altLang="en-US" sz="2000" b="1" dirty="0">
                <a:gradFill>
                  <a:gsLst>
                    <a:gs pos="2917">
                      <a:schemeClr val="tx1"/>
                    </a:gs>
                    <a:gs pos="30000">
                      <a:schemeClr val="tx1"/>
                    </a:gs>
                  </a:gsLst>
                  <a:lin ang="5400000" scaled="0"/>
                </a:gradFill>
              </a:rPr>
              <a:t>结论：</a:t>
            </a:r>
            <a:endParaRPr lang="en-US" altLang="zh-CN" sz="20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不同算法</a:t>
            </a:r>
            <a:r>
              <a:rPr lang="zh-CN" altLang="en-US" sz="2000" b="1" dirty="0">
                <a:gradFill>
                  <a:gsLst>
                    <a:gs pos="2917">
                      <a:schemeClr val="tx1"/>
                    </a:gs>
                    <a:gs pos="30000">
                      <a:schemeClr val="tx1"/>
                    </a:gs>
                  </a:gsLst>
                  <a:lin ang="5400000" scaled="0"/>
                </a:gradFill>
              </a:rPr>
              <a:t>结果呈现形式不同</a:t>
            </a:r>
            <a:r>
              <a:rPr lang="en-US" altLang="zh-CN" sz="2000" dirty="0">
                <a:gradFill>
                  <a:gsLst>
                    <a:gs pos="2917">
                      <a:schemeClr val="tx1"/>
                    </a:gs>
                    <a:gs pos="30000">
                      <a:schemeClr val="tx1"/>
                    </a:gs>
                  </a:gsLst>
                  <a:lin ang="5400000" scaled="0"/>
                </a:gradFill>
              </a:rPr>
              <a:t>-</a:t>
            </a:r>
            <a:r>
              <a:rPr lang="zh-CN" altLang="en-US" sz="2000" dirty="0">
                <a:gradFill>
                  <a:gsLst>
                    <a:gs pos="2917">
                      <a:schemeClr val="tx1"/>
                    </a:gs>
                    <a:gs pos="30000">
                      <a:schemeClr val="tx1"/>
                    </a:gs>
                  </a:gsLst>
                  <a:lin ang="5400000" scaled="0"/>
                </a:gradFill>
              </a:rPr>
              <a:t>与算法数学原理有关</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不同算法处理同一个问题的</a:t>
            </a:r>
            <a:r>
              <a:rPr lang="zh-CN" altLang="en-US" sz="2000" b="1" dirty="0">
                <a:gradFill>
                  <a:gsLst>
                    <a:gs pos="2917">
                      <a:schemeClr val="tx1"/>
                    </a:gs>
                    <a:gs pos="30000">
                      <a:schemeClr val="tx1"/>
                    </a:gs>
                  </a:gsLst>
                  <a:lin ang="5400000" scaled="0"/>
                </a:gradFill>
              </a:rPr>
              <a:t>计算时间和准确率不同</a:t>
            </a:r>
            <a:r>
              <a:rPr lang="zh-CN" altLang="en-US" sz="2000" dirty="0">
                <a:gradFill>
                  <a:gsLst>
                    <a:gs pos="2917">
                      <a:schemeClr val="tx1"/>
                    </a:gs>
                    <a:gs pos="30000">
                      <a:schemeClr val="tx1"/>
                    </a:gs>
                  </a:gsLst>
                  <a:lin ang="5400000" scaled="0"/>
                </a:gradFill>
              </a:rPr>
              <a:t>，适合的才是最好的</a:t>
            </a:r>
            <a:endParaRPr lang="en-US" altLang="zh-CN" sz="2000" dirty="0">
              <a:gradFill>
                <a:gsLst>
                  <a:gs pos="2917">
                    <a:schemeClr val="tx1"/>
                  </a:gs>
                  <a:gs pos="30000">
                    <a:schemeClr val="tx1"/>
                  </a:gs>
                </a:gsLst>
                <a:lin ang="5400000" scaled="0"/>
              </a:gradFill>
            </a:endParaRPr>
          </a:p>
        </p:txBody>
      </p:sp>
      <p:pic>
        <p:nvPicPr>
          <p:cNvPr id="7" name="图片 6">
            <a:extLst>
              <a:ext uri="{FF2B5EF4-FFF2-40B4-BE49-F238E27FC236}">
                <a16:creationId xmlns:a16="http://schemas.microsoft.com/office/drawing/2014/main" id="{DEF65B9D-5F5E-4C0E-0D54-30C52E3DA3B5}"/>
              </a:ext>
            </a:extLst>
          </p:cNvPr>
          <p:cNvPicPr>
            <a:picLocks noChangeAspect="1"/>
          </p:cNvPicPr>
          <p:nvPr/>
        </p:nvPicPr>
        <p:blipFill>
          <a:blip r:embed="rId3"/>
          <a:stretch>
            <a:fillRect/>
          </a:stretch>
        </p:blipFill>
        <p:spPr>
          <a:xfrm>
            <a:off x="8315396" y="644137"/>
            <a:ext cx="1305107" cy="924054"/>
          </a:xfrm>
          <a:prstGeom prst="rect">
            <a:avLst/>
          </a:prstGeom>
        </p:spPr>
      </p:pic>
    </p:spTree>
    <p:extLst>
      <p:ext uri="{BB962C8B-B14F-4D97-AF65-F5344CB8AC3E}">
        <p14:creationId xmlns:p14="http://schemas.microsoft.com/office/powerpoint/2010/main" val="298109934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E48D2-04FC-9551-EC6A-B1382EE4FF96}"/>
              </a:ext>
            </a:extLst>
          </p:cNvPr>
          <p:cNvSpPr>
            <a:spLocks noGrp="1"/>
          </p:cNvSpPr>
          <p:nvPr>
            <p:ph type="title"/>
          </p:nvPr>
        </p:nvSpPr>
        <p:spPr/>
        <p:txBody>
          <a:bodyPr/>
          <a:lstStyle/>
          <a:p>
            <a:r>
              <a:rPr lang="zh-CN" altLang="en-US" dirty="0"/>
              <a:t>提出尖锐问题</a:t>
            </a:r>
            <a:endParaRPr lang="en-US" dirty="0"/>
          </a:p>
        </p:txBody>
      </p:sp>
      <p:sp>
        <p:nvSpPr>
          <p:cNvPr id="3" name="Text Placeholder 2">
            <a:extLst>
              <a:ext uri="{FF2B5EF4-FFF2-40B4-BE49-F238E27FC236}">
                <a16:creationId xmlns:a16="http://schemas.microsoft.com/office/drawing/2014/main" id="{CDA5E5E7-9027-B442-A112-48DA6047EA68}"/>
              </a:ext>
            </a:extLst>
          </p:cNvPr>
          <p:cNvSpPr>
            <a:spLocks noGrp="1"/>
          </p:cNvSpPr>
          <p:nvPr>
            <p:ph type="body" sz="quarter" idx="10"/>
          </p:nvPr>
        </p:nvSpPr>
        <p:spPr>
          <a:xfrm>
            <a:off x="584200" y="1435497"/>
            <a:ext cx="11018520" cy="1809726"/>
          </a:xfrm>
        </p:spPr>
        <p:txBody>
          <a:bodyPr/>
          <a:lstStyle/>
          <a:p>
            <a:pPr marL="0" indent="0">
              <a:buNone/>
            </a:pPr>
            <a:r>
              <a:rPr lang="zh-CN" altLang="en-US" dirty="0"/>
              <a:t>我今年</a:t>
            </a:r>
            <a:r>
              <a:rPr lang="en-US" altLang="zh-CN" dirty="0"/>
              <a:t>20</a:t>
            </a:r>
            <a:r>
              <a:rPr lang="zh-CN" altLang="en-US" dirty="0"/>
              <a:t>岁，没有怀孕过、没有高血压、</a:t>
            </a:r>
            <a:r>
              <a:rPr lang="en-US" altLang="zh-CN" dirty="0"/>
              <a:t>BMI</a:t>
            </a:r>
            <a:r>
              <a:rPr lang="zh-CN" altLang="en-US" dirty="0"/>
              <a:t>为</a:t>
            </a:r>
            <a:r>
              <a:rPr lang="en-US" altLang="zh-CN" dirty="0"/>
              <a:t>18.5</a:t>
            </a:r>
            <a:r>
              <a:rPr lang="zh-CN" altLang="en-US" dirty="0"/>
              <a:t>，舒张压</a:t>
            </a:r>
            <a:r>
              <a:rPr lang="en-US" altLang="zh-CN" dirty="0"/>
              <a:t>60</a:t>
            </a:r>
            <a:r>
              <a:rPr lang="zh-CN" altLang="en-US" dirty="0"/>
              <a:t>、肱三头肌皮褶厚度</a:t>
            </a:r>
            <a:r>
              <a:rPr lang="en-US" altLang="zh-CN" dirty="0"/>
              <a:t>11</a:t>
            </a:r>
            <a:r>
              <a:rPr lang="zh-CN" altLang="en-US" dirty="0"/>
              <a:t>，血清素含量</a:t>
            </a:r>
            <a:r>
              <a:rPr lang="en-US" altLang="zh-CN" dirty="0"/>
              <a:t>25</a:t>
            </a:r>
            <a:r>
              <a:rPr lang="zh-CN" altLang="en-US" dirty="0"/>
              <a:t>，谱系值</a:t>
            </a:r>
            <a:r>
              <a:rPr lang="en-US" altLang="zh-CN" dirty="0"/>
              <a:t>0.8</a:t>
            </a:r>
            <a:r>
              <a:rPr lang="zh-CN" altLang="en-US" dirty="0"/>
              <a:t>。在上次体检中，我的血糖指数为</a:t>
            </a:r>
            <a:r>
              <a:rPr lang="en-US" altLang="zh-CN" dirty="0"/>
              <a:t>105</a:t>
            </a:r>
            <a:r>
              <a:rPr lang="zh-CN" altLang="en-US" dirty="0"/>
              <a:t>，我有可能患有糖尿病吗，患病的概率是多少？</a:t>
            </a:r>
            <a:endParaRPr lang="en-US" altLang="zh-CN" dirty="0"/>
          </a:p>
          <a:p>
            <a:pPr marL="0" indent="0">
              <a:buNone/>
            </a:pPr>
            <a:endParaRPr lang="en-US" dirty="0"/>
          </a:p>
        </p:txBody>
      </p:sp>
      <p:pic>
        <p:nvPicPr>
          <p:cNvPr id="4" name="图片 3">
            <a:extLst>
              <a:ext uri="{FF2B5EF4-FFF2-40B4-BE49-F238E27FC236}">
                <a16:creationId xmlns:a16="http://schemas.microsoft.com/office/drawing/2014/main" id="{4F22F8F3-9A09-C78C-4FB7-B58E90CE2E6A}"/>
              </a:ext>
            </a:extLst>
          </p:cNvPr>
          <p:cNvPicPr>
            <a:picLocks noChangeAspect="1"/>
          </p:cNvPicPr>
          <p:nvPr/>
        </p:nvPicPr>
        <p:blipFill>
          <a:blip r:embed="rId2"/>
          <a:stretch>
            <a:fillRect/>
          </a:stretch>
        </p:blipFill>
        <p:spPr>
          <a:xfrm>
            <a:off x="2644828" y="2803281"/>
            <a:ext cx="7850451" cy="3841842"/>
          </a:xfrm>
          <a:prstGeom prst="rect">
            <a:avLst/>
          </a:prstGeom>
        </p:spPr>
      </p:pic>
      <p:sp>
        <p:nvSpPr>
          <p:cNvPr id="5" name="文本框 4">
            <a:extLst>
              <a:ext uri="{FF2B5EF4-FFF2-40B4-BE49-F238E27FC236}">
                <a16:creationId xmlns:a16="http://schemas.microsoft.com/office/drawing/2014/main" id="{F17A73C7-2D5B-D519-66B8-642844E06E92}"/>
              </a:ext>
            </a:extLst>
          </p:cNvPr>
          <p:cNvSpPr txBox="1"/>
          <p:nvPr/>
        </p:nvSpPr>
        <p:spPr>
          <a:xfrm>
            <a:off x="711200" y="3007360"/>
            <a:ext cx="1778000"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揭晓答案：</a:t>
            </a:r>
          </a:p>
        </p:txBody>
      </p:sp>
    </p:spTree>
    <p:extLst>
      <p:ext uri="{BB962C8B-B14F-4D97-AF65-F5344CB8AC3E}">
        <p14:creationId xmlns:p14="http://schemas.microsoft.com/office/powerpoint/2010/main" val="1134956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557A-761A-3C94-36E7-648BEC4F8BAF}"/>
              </a:ext>
            </a:extLst>
          </p:cNvPr>
          <p:cNvSpPr>
            <a:spLocks noGrp="1"/>
          </p:cNvSpPr>
          <p:nvPr>
            <p:ph type="title"/>
          </p:nvPr>
        </p:nvSpPr>
        <p:spPr/>
        <p:txBody>
          <a:bodyPr/>
          <a:lstStyle/>
          <a:p>
            <a:r>
              <a:rPr lang="en-US" altLang="zh-CN" dirty="0"/>
              <a:t>To Learn More</a:t>
            </a:r>
            <a:endParaRPr lang="en-US" dirty="0"/>
          </a:p>
        </p:txBody>
      </p:sp>
      <p:sp>
        <p:nvSpPr>
          <p:cNvPr id="3" name="Text Placeholder 2">
            <a:extLst>
              <a:ext uri="{FF2B5EF4-FFF2-40B4-BE49-F238E27FC236}">
                <a16:creationId xmlns:a16="http://schemas.microsoft.com/office/drawing/2014/main" id="{6D8D46CE-462F-01CE-A3DD-237240F0078F}"/>
              </a:ext>
            </a:extLst>
          </p:cNvPr>
          <p:cNvSpPr>
            <a:spLocks noGrp="1"/>
          </p:cNvSpPr>
          <p:nvPr>
            <p:ph type="body" sz="quarter" idx="10"/>
          </p:nvPr>
        </p:nvSpPr>
        <p:spPr>
          <a:xfrm>
            <a:off x="584200" y="1435497"/>
            <a:ext cx="11018520" cy="3016210"/>
          </a:xfrm>
        </p:spPr>
        <p:txBody>
          <a:bodyPr/>
          <a:lstStyle/>
          <a:p>
            <a:pPr marL="0" indent="0">
              <a:buNone/>
            </a:pPr>
            <a:r>
              <a:rPr lang="zh-CN" altLang="en-US" dirty="0"/>
              <a:t>机器学习</a:t>
            </a:r>
            <a:endParaRPr lang="en-US" altLang="zh-CN" dirty="0"/>
          </a:p>
          <a:p>
            <a:r>
              <a:rPr lang="zh-CN" altLang="en-US" dirty="0"/>
              <a:t>基础：</a:t>
            </a:r>
            <a:r>
              <a:rPr lang="zh-CN" altLang="en-US" dirty="0">
                <a:hlinkClick r:id="rId2"/>
              </a:rPr>
              <a:t>了解用于机器学习的数据科学</a:t>
            </a:r>
            <a:endParaRPr lang="en-US" dirty="0"/>
          </a:p>
          <a:p>
            <a:pPr marL="0" indent="0">
              <a:buNone/>
            </a:pPr>
            <a:r>
              <a:rPr lang="en-US" altLang="zh-CN" dirty="0"/>
              <a:t>Azure AI</a:t>
            </a:r>
            <a:endParaRPr lang="en-US" dirty="0"/>
          </a:p>
          <a:p>
            <a:r>
              <a:rPr lang="en-US" altLang="zh-CN" dirty="0"/>
              <a:t>Azure</a:t>
            </a:r>
            <a:r>
              <a:rPr lang="zh-CN" altLang="en-US" dirty="0"/>
              <a:t>机器学习：</a:t>
            </a:r>
            <a:r>
              <a:rPr lang="zh-CN" altLang="en-US" dirty="0">
                <a:hlinkClick r:id="rId3"/>
              </a:rPr>
              <a:t>了解适用于机器学习的可视化工具</a:t>
            </a:r>
            <a:endParaRPr lang="en-US" altLang="zh-CN" dirty="0"/>
          </a:p>
          <a:p>
            <a:r>
              <a:rPr lang="en-US" altLang="zh-CN" dirty="0"/>
              <a:t>Azure</a:t>
            </a:r>
            <a:r>
              <a:rPr lang="zh-CN" altLang="en-US" dirty="0"/>
              <a:t>计算机视觉：</a:t>
            </a:r>
            <a:r>
              <a:rPr lang="zh-CN" altLang="en-US" dirty="0">
                <a:hlinkClick r:id="rId4"/>
              </a:rPr>
              <a:t>了解计算机视觉</a:t>
            </a:r>
            <a:endParaRPr lang="en-US" altLang="zh-CN" dirty="0"/>
          </a:p>
          <a:p>
            <a:r>
              <a:rPr lang="en-US" altLang="zh-CN" dirty="0"/>
              <a:t>Azure</a:t>
            </a:r>
            <a:r>
              <a:rPr lang="zh-CN" altLang="en-US" dirty="0"/>
              <a:t>自然语言处理：</a:t>
            </a:r>
            <a:r>
              <a:rPr lang="zh-CN" altLang="en-US" dirty="0">
                <a:hlinkClick r:id="rId5"/>
              </a:rPr>
              <a:t>了解自然语言处理</a:t>
            </a:r>
            <a:endParaRPr lang="en-US" dirty="0"/>
          </a:p>
        </p:txBody>
      </p:sp>
    </p:spTree>
    <p:extLst>
      <p:ext uri="{BB962C8B-B14F-4D97-AF65-F5344CB8AC3E}">
        <p14:creationId xmlns:p14="http://schemas.microsoft.com/office/powerpoint/2010/main" val="354029262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D337-0AB5-149F-46C1-C08BF3B882C0}"/>
              </a:ext>
            </a:extLst>
          </p:cNvPr>
          <p:cNvSpPr>
            <a:spLocks noGrp="1"/>
          </p:cNvSpPr>
          <p:nvPr>
            <p:ph type="title"/>
          </p:nvPr>
        </p:nvSpPr>
        <p:spPr/>
        <p:txBody>
          <a:bodyPr/>
          <a:lstStyle/>
          <a:p>
            <a:r>
              <a:rPr lang="en-US" altLang="zh-CN" dirty="0"/>
              <a:t>Azure </a:t>
            </a:r>
            <a:r>
              <a:rPr lang="zh-CN" altLang="en-US" dirty="0"/>
              <a:t>学习锦囊</a:t>
            </a:r>
            <a:endParaRPr lang="en-US" dirty="0"/>
          </a:p>
        </p:txBody>
      </p:sp>
      <p:sp>
        <p:nvSpPr>
          <p:cNvPr id="3" name="Text Placeholder 2">
            <a:extLst>
              <a:ext uri="{FF2B5EF4-FFF2-40B4-BE49-F238E27FC236}">
                <a16:creationId xmlns:a16="http://schemas.microsoft.com/office/drawing/2014/main" id="{0A09C3D6-5747-E026-BBB8-E3918451FB27}"/>
              </a:ext>
            </a:extLst>
          </p:cNvPr>
          <p:cNvSpPr>
            <a:spLocks noGrp="1"/>
          </p:cNvSpPr>
          <p:nvPr>
            <p:ph type="body" sz="quarter" idx="10"/>
          </p:nvPr>
        </p:nvSpPr>
        <p:spPr>
          <a:xfrm>
            <a:off x="584200" y="1435497"/>
            <a:ext cx="11018520" cy="1465016"/>
          </a:xfrm>
        </p:spPr>
        <p:txBody>
          <a:bodyPr/>
          <a:lstStyle/>
          <a:p>
            <a:r>
              <a:rPr lang="en-US" altLang="zh-CN" dirty="0"/>
              <a:t>Azure </a:t>
            </a:r>
            <a:r>
              <a:rPr lang="zh-CN" altLang="en-US" dirty="0"/>
              <a:t>基础（</a:t>
            </a:r>
            <a:r>
              <a:rPr lang="en-US" altLang="zh-CN" dirty="0"/>
              <a:t>AZ-900</a:t>
            </a:r>
            <a:r>
              <a:rPr lang="zh-CN" altLang="en-US" dirty="0"/>
              <a:t>）：</a:t>
            </a:r>
            <a:r>
              <a:rPr lang="en-US" dirty="0">
                <a:hlinkClick r:id="rId2"/>
              </a:rPr>
              <a:t>Microsoft Azure </a:t>
            </a:r>
            <a:r>
              <a:rPr lang="zh-CN" altLang="en-US" dirty="0">
                <a:hlinkClick r:id="rId2"/>
              </a:rPr>
              <a:t>基础知识 </a:t>
            </a:r>
            <a:r>
              <a:rPr lang="en-US" dirty="0">
                <a:hlinkClick r:id="rId2"/>
              </a:rPr>
              <a:t>| Microsoft Learn</a:t>
            </a:r>
            <a:endParaRPr lang="en-US" dirty="0"/>
          </a:p>
          <a:p>
            <a:r>
              <a:rPr lang="en-US" altLang="zh-CN" dirty="0"/>
              <a:t>Global Azure </a:t>
            </a:r>
            <a:r>
              <a:rPr lang="zh-CN" altLang="en-US" dirty="0"/>
              <a:t>挑战：</a:t>
            </a:r>
            <a:r>
              <a:rPr lang="zh-CN" altLang="en-US" dirty="0">
                <a:hlinkClick r:id="rId3"/>
              </a:rPr>
              <a:t>集合 </a:t>
            </a:r>
            <a:r>
              <a:rPr lang="en-US" altLang="zh-CN" dirty="0">
                <a:hlinkClick r:id="rId3"/>
              </a:rPr>
              <a:t>- Global Azure</a:t>
            </a:r>
            <a:r>
              <a:rPr lang="en-US" dirty="0">
                <a:hlinkClick r:id="rId3"/>
              </a:rPr>
              <a:t> | Microsoft Learn</a:t>
            </a:r>
            <a:endParaRPr lang="en-US" dirty="0"/>
          </a:p>
          <a:p>
            <a:pPr marL="0" indent="0">
              <a:buNone/>
            </a:pPr>
            <a:endParaRPr lang="en-US" dirty="0"/>
          </a:p>
        </p:txBody>
      </p:sp>
    </p:spTree>
    <p:extLst>
      <p:ext uri="{BB962C8B-B14F-4D97-AF65-F5344CB8AC3E}">
        <p14:creationId xmlns:p14="http://schemas.microsoft.com/office/powerpoint/2010/main" val="18319642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F411-B8BE-FE02-8539-B865C7C56B7E}"/>
              </a:ext>
            </a:extLst>
          </p:cNvPr>
          <p:cNvSpPr>
            <a:spLocks noGrp="1"/>
          </p:cNvSpPr>
          <p:nvPr>
            <p:ph type="title"/>
          </p:nvPr>
        </p:nvSpPr>
        <p:spPr/>
        <p:txBody>
          <a:bodyPr/>
          <a:lstStyle/>
          <a:p>
            <a:r>
              <a:rPr lang="zh-CN" altLang="en-US" dirty="0"/>
              <a:t>解锁 </a:t>
            </a:r>
            <a:r>
              <a:rPr lang="en-US" altLang="zh-CN" dirty="0"/>
              <a:t>- </a:t>
            </a:r>
            <a:r>
              <a:rPr lang="zh-CN" altLang="en-US" dirty="0"/>
              <a:t>在校学生 </a:t>
            </a:r>
            <a:r>
              <a:rPr lang="en-US" altLang="zh-CN" dirty="0"/>
              <a:t>Azure </a:t>
            </a:r>
            <a:r>
              <a:rPr lang="zh-CN" altLang="en-US" dirty="0"/>
              <a:t>免费额度</a:t>
            </a:r>
            <a:endParaRPr lang="en-US" dirty="0"/>
          </a:p>
        </p:txBody>
      </p:sp>
      <p:sp>
        <p:nvSpPr>
          <p:cNvPr id="3" name="Text Placeholder 2">
            <a:extLst>
              <a:ext uri="{FF2B5EF4-FFF2-40B4-BE49-F238E27FC236}">
                <a16:creationId xmlns:a16="http://schemas.microsoft.com/office/drawing/2014/main" id="{B79A6B1F-B548-713D-0EA1-1CB24EB6FD04}"/>
              </a:ext>
            </a:extLst>
          </p:cNvPr>
          <p:cNvSpPr>
            <a:spLocks noGrp="1"/>
          </p:cNvSpPr>
          <p:nvPr>
            <p:ph type="body" sz="quarter" idx="10"/>
          </p:nvPr>
        </p:nvSpPr>
        <p:spPr>
          <a:xfrm>
            <a:off x="584200" y="1435497"/>
            <a:ext cx="11018520" cy="947952"/>
          </a:xfrm>
        </p:spPr>
        <p:txBody>
          <a:bodyPr/>
          <a:lstStyle/>
          <a:p>
            <a:r>
              <a:rPr lang="zh-CN" altLang="en-US" dirty="0">
                <a:hlinkClick r:id="rId2"/>
              </a:rPr>
              <a:t>面向学生的 </a:t>
            </a:r>
            <a:r>
              <a:rPr lang="en-US" dirty="0">
                <a:hlinkClick r:id="rId2"/>
              </a:rPr>
              <a:t>Azure - </a:t>
            </a:r>
            <a:r>
              <a:rPr lang="zh-CN" altLang="en-US" dirty="0">
                <a:hlinkClick r:id="rId2"/>
              </a:rPr>
              <a:t>免费帐户额度 </a:t>
            </a:r>
            <a:r>
              <a:rPr lang="en-US" altLang="zh-CN" dirty="0">
                <a:hlinkClick r:id="rId2"/>
              </a:rPr>
              <a:t>| </a:t>
            </a:r>
            <a:r>
              <a:rPr lang="en-US" dirty="0">
                <a:hlinkClick r:id="rId2"/>
              </a:rPr>
              <a:t>Microsoft Azure</a:t>
            </a:r>
            <a:endParaRPr lang="en-US" dirty="0"/>
          </a:p>
          <a:p>
            <a:r>
              <a:rPr lang="zh-CN" altLang="en-US" dirty="0"/>
              <a:t>注册时，地区选择香港、美国等</a:t>
            </a:r>
            <a:endParaRPr lang="en-US" dirty="0"/>
          </a:p>
        </p:txBody>
      </p:sp>
      <p:pic>
        <p:nvPicPr>
          <p:cNvPr id="5" name="Picture 4">
            <a:extLst>
              <a:ext uri="{FF2B5EF4-FFF2-40B4-BE49-F238E27FC236}">
                <a16:creationId xmlns:a16="http://schemas.microsoft.com/office/drawing/2014/main" id="{32E5D0D0-E0B7-F822-428B-95084153139A}"/>
              </a:ext>
            </a:extLst>
          </p:cNvPr>
          <p:cNvPicPr>
            <a:picLocks noChangeAspect="1"/>
          </p:cNvPicPr>
          <p:nvPr/>
        </p:nvPicPr>
        <p:blipFill>
          <a:blip r:embed="rId3"/>
          <a:stretch>
            <a:fillRect/>
          </a:stretch>
        </p:blipFill>
        <p:spPr>
          <a:xfrm>
            <a:off x="2786093" y="3224763"/>
            <a:ext cx="6614733" cy="2499577"/>
          </a:xfrm>
          <a:prstGeom prst="rect">
            <a:avLst/>
          </a:prstGeom>
        </p:spPr>
      </p:pic>
    </p:spTree>
    <p:extLst>
      <p:ext uri="{BB962C8B-B14F-4D97-AF65-F5344CB8AC3E}">
        <p14:creationId xmlns:p14="http://schemas.microsoft.com/office/powerpoint/2010/main" val="1388116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6A2C6-B891-9A64-DB11-1C6D87A844CD}"/>
              </a:ext>
            </a:extLst>
          </p:cNvPr>
          <p:cNvSpPr>
            <a:spLocks noGrp="1"/>
          </p:cNvSpPr>
          <p:nvPr>
            <p:ph type="title"/>
          </p:nvPr>
        </p:nvSpPr>
        <p:spPr/>
        <p:txBody>
          <a:bodyPr/>
          <a:lstStyle/>
          <a:p>
            <a:r>
              <a:rPr lang="zh-CN" altLang="en-US" dirty="0">
                <a:latin typeface="+mj-ea"/>
                <a:ea typeface="+mj-ea"/>
              </a:rPr>
              <a:t>数据科学基础知识</a:t>
            </a:r>
            <a:endParaRPr lang="en-US" dirty="0">
              <a:latin typeface="+mj-ea"/>
              <a:ea typeface="+mj-ea"/>
            </a:endParaRPr>
          </a:p>
        </p:txBody>
      </p:sp>
    </p:spTree>
    <p:extLst>
      <p:ext uri="{BB962C8B-B14F-4D97-AF65-F5344CB8AC3E}">
        <p14:creationId xmlns:p14="http://schemas.microsoft.com/office/powerpoint/2010/main" val="289173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B24E-8C2B-A9B4-ADEF-728CCADF36E7}"/>
              </a:ext>
            </a:extLst>
          </p:cNvPr>
          <p:cNvSpPr>
            <a:spLocks noGrp="1"/>
          </p:cNvSpPr>
          <p:nvPr>
            <p:ph type="title"/>
          </p:nvPr>
        </p:nvSpPr>
        <p:spPr/>
        <p:txBody>
          <a:bodyPr/>
          <a:lstStyle/>
          <a:p>
            <a:r>
              <a:rPr lang="zh-CN" altLang="en-US" dirty="0"/>
              <a:t>解锁 </a:t>
            </a:r>
            <a:r>
              <a:rPr lang="en-US" altLang="zh-CN" dirty="0"/>
              <a:t>-</a:t>
            </a:r>
            <a:r>
              <a:rPr lang="zh-CN" altLang="en-US" dirty="0"/>
              <a:t> </a:t>
            </a:r>
            <a:r>
              <a:rPr lang="en-US" altLang="zh-CN" dirty="0"/>
              <a:t>GitHub </a:t>
            </a:r>
            <a:r>
              <a:rPr lang="zh-CN" altLang="en-US" dirty="0"/>
              <a:t>学生大礼包</a:t>
            </a:r>
            <a:endParaRPr lang="en-US" dirty="0"/>
          </a:p>
        </p:txBody>
      </p:sp>
      <p:sp>
        <p:nvSpPr>
          <p:cNvPr id="3" name="Text Placeholder 2">
            <a:extLst>
              <a:ext uri="{FF2B5EF4-FFF2-40B4-BE49-F238E27FC236}">
                <a16:creationId xmlns:a16="http://schemas.microsoft.com/office/drawing/2014/main" id="{28C878C2-86F8-870E-07EE-62B750E640AE}"/>
              </a:ext>
            </a:extLst>
          </p:cNvPr>
          <p:cNvSpPr>
            <a:spLocks noGrp="1"/>
          </p:cNvSpPr>
          <p:nvPr>
            <p:ph type="body" sz="quarter" idx="10"/>
          </p:nvPr>
        </p:nvSpPr>
        <p:spPr>
          <a:xfrm>
            <a:off x="584200" y="1435497"/>
            <a:ext cx="11018520" cy="947952"/>
          </a:xfrm>
        </p:spPr>
        <p:txBody>
          <a:bodyPr/>
          <a:lstStyle/>
          <a:p>
            <a:r>
              <a:rPr lang="en-US" dirty="0">
                <a:hlinkClick r:id="rId2"/>
              </a:rPr>
              <a:t>GitHub Student Developer Pack - GitHub Education</a:t>
            </a:r>
            <a:endParaRPr lang="en-US" dirty="0"/>
          </a:p>
          <a:p>
            <a:endParaRPr lang="en-US" dirty="0"/>
          </a:p>
        </p:txBody>
      </p:sp>
      <p:pic>
        <p:nvPicPr>
          <p:cNvPr id="1026" name="Picture 2" descr="The GitHub Student Developer Pack is back | The GitHub Blog">
            <a:extLst>
              <a:ext uri="{FF2B5EF4-FFF2-40B4-BE49-F238E27FC236}">
                <a16:creationId xmlns:a16="http://schemas.microsoft.com/office/drawing/2014/main" id="{67C6D6B2-D75D-24DB-F3E2-33C6A4147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505" y="2085830"/>
            <a:ext cx="8218990" cy="431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59382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30E7-CEBA-389C-0C26-45DCA479DDC9}"/>
              </a:ext>
            </a:extLst>
          </p:cNvPr>
          <p:cNvSpPr>
            <a:spLocks noGrp="1"/>
          </p:cNvSpPr>
          <p:nvPr>
            <p:ph type="title"/>
          </p:nvPr>
        </p:nvSpPr>
        <p:spPr/>
        <p:txBody>
          <a:bodyPr/>
          <a:lstStyle/>
          <a:p>
            <a:r>
              <a:rPr lang="zh-CN" altLang="en-US" dirty="0"/>
              <a:t>领取 </a:t>
            </a:r>
            <a:r>
              <a:rPr lang="en-US" altLang="zh-CN" dirty="0"/>
              <a:t>100$</a:t>
            </a:r>
            <a:r>
              <a:rPr lang="zh-CN" altLang="en-US" dirty="0"/>
              <a:t> </a:t>
            </a:r>
            <a:r>
              <a:rPr lang="en-US" altLang="zh-CN" dirty="0"/>
              <a:t>Azure Passes</a:t>
            </a:r>
            <a:endParaRPr lang="en-US" dirty="0"/>
          </a:p>
        </p:txBody>
      </p:sp>
      <p:sp>
        <p:nvSpPr>
          <p:cNvPr id="3" name="Text Placeholder 2">
            <a:extLst>
              <a:ext uri="{FF2B5EF4-FFF2-40B4-BE49-F238E27FC236}">
                <a16:creationId xmlns:a16="http://schemas.microsoft.com/office/drawing/2014/main" id="{4FF864D3-AAA7-2758-19ED-F7B5C3E1B8D9}"/>
              </a:ext>
            </a:extLst>
          </p:cNvPr>
          <p:cNvSpPr>
            <a:spLocks noGrp="1"/>
          </p:cNvSpPr>
          <p:nvPr>
            <p:ph type="body" sz="quarter" idx="10"/>
          </p:nvPr>
        </p:nvSpPr>
        <p:spPr>
          <a:xfrm>
            <a:off x="584200" y="1435497"/>
            <a:ext cx="11018520" cy="1465016"/>
          </a:xfrm>
        </p:spPr>
        <p:txBody>
          <a:bodyPr/>
          <a:lstStyle/>
          <a:p>
            <a:r>
              <a:rPr lang="en-US" dirty="0"/>
              <a:t>Country Code: </a:t>
            </a:r>
            <a:r>
              <a:rPr lang="en-US" b="1" dirty="0" err="1">
                <a:solidFill>
                  <a:srgbClr val="0078D4"/>
                </a:solidFill>
              </a:rPr>
              <a:t>fthtrm</a:t>
            </a:r>
            <a:endParaRPr lang="en-US" b="1" dirty="0">
              <a:solidFill>
                <a:srgbClr val="0078D4"/>
              </a:solidFill>
            </a:endParaRPr>
          </a:p>
          <a:p>
            <a:r>
              <a:rPr lang="zh-CN" altLang="en-US" dirty="0"/>
              <a:t>兑换：</a:t>
            </a:r>
            <a:r>
              <a:rPr lang="en-US" dirty="0">
                <a:hlinkClick r:id="rId2"/>
              </a:rPr>
              <a:t>Sponsors - Global Azure 2023</a:t>
            </a:r>
            <a:endParaRPr lang="en-US" dirty="0"/>
          </a:p>
          <a:p>
            <a:r>
              <a:rPr lang="zh-CN" altLang="en-US" dirty="0"/>
              <a:t>立刻去兑换！手慢无！</a:t>
            </a:r>
            <a:endParaRPr lang="en-US" dirty="0"/>
          </a:p>
        </p:txBody>
      </p:sp>
      <p:pic>
        <p:nvPicPr>
          <p:cNvPr id="5" name="Picture 4">
            <a:extLst>
              <a:ext uri="{FF2B5EF4-FFF2-40B4-BE49-F238E27FC236}">
                <a16:creationId xmlns:a16="http://schemas.microsoft.com/office/drawing/2014/main" id="{894471FA-3DB5-8E18-18D1-F8B5D2CFBA1C}"/>
              </a:ext>
            </a:extLst>
          </p:cNvPr>
          <p:cNvPicPr>
            <a:picLocks noChangeAspect="1"/>
          </p:cNvPicPr>
          <p:nvPr/>
        </p:nvPicPr>
        <p:blipFill>
          <a:blip r:embed="rId3"/>
          <a:stretch>
            <a:fillRect/>
          </a:stretch>
        </p:blipFill>
        <p:spPr>
          <a:xfrm>
            <a:off x="689907" y="3117169"/>
            <a:ext cx="10812186" cy="3463740"/>
          </a:xfrm>
          <a:prstGeom prst="rect">
            <a:avLst/>
          </a:prstGeom>
        </p:spPr>
      </p:pic>
    </p:spTree>
    <p:extLst>
      <p:ext uri="{BB962C8B-B14F-4D97-AF65-F5344CB8AC3E}">
        <p14:creationId xmlns:p14="http://schemas.microsoft.com/office/powerpoint/2010/main" val="218928206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526EB-A495-2DD4-A5D8-7A1CD2D563B1}"/>
              </a:ext>
            </a:extLst>
          </p:cNvPr>
          <p:cNvSpPr>
            <a:spLocks noGrp="1"/>
          </p:cNvSpPr>
          <p:nvPr>
            <p:ph type="title"/>
          </p:nvPr>
        </p:nvSpPr>
        <p:spPr/>
        <p:txBody>
          <a:bodyPr/>
          <a:lstStyle/>
          <a:p>
            <a:r>
              <a:rPr lang="zh-CN" altLang="en-US" dirty="0"/>
              <a:t>微信交流群</a:t>
            </a:r>
          </a:p>
        </p:txBody>
      </p:sp>
      <p:pic>
        <p:nvPicPr>
          <p:cNvPr id="4" name="图片 3" descr="图示&#10;&#10;中度可信度描述已自动生成">
            <a:extLst>
              <a:ext uri="{FF2B5EF4-FFF2-40B4-BE49-F238E27FC236}">
                <a16:creationId xmlns:a16="http://schemas.microsoft.com/office/drawing/2014/main" id="{21CB9DB9-2E4C-E038-731E-51E770814C15}"/>
              </a:ext>
            </a:extLst>
          </p:cNvPr>
          <p:cNvPicPr>
            <a:picLocks noChangeAspect="1"/>
          </p:cNvPicPr>
          <p:nvPr/>
        </p:nvPicPr>
        <p:blipFill rotWithShape="1">
          <a:blip r:embed="rId2"/>
          <a:srcRect l="-439" t="18605" r="1" b="28837"/>
          <a:stretch/>
        </p:blipFill>
        <p:spPr>
          <a:xfrm>
            <a:off x="3874503" y="1626781"/>
            <a:ext cx="3182919" cy="3604438"/>
          </a:xfrm>
          <a:prstGeom prst="rect">
            <a:avLst/>
          </a:prstGeom>
        </p:spPr>
      </p:pic>
    </p:spTree>
    <p:extLst>
      <p:ext uri="{BB962C8B-B14F-4D97-AF65-F5344CB8AC3E}">
        <p14:creationId xmlns:p14="http://schemas.microsoft.com/office/powerpoint/2010/main" val="99852061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1077-9F92-C861-DC3F-2EE9F254C658}"/>
              </a:ext>
            </a:extLst>
          </p:cNvPr>
          <p:cNvSpPr>
            <a:spLocks noGrp="1"/>
          </p:cNvSpPr>
          <p:nvPr>
            <p:ph type="title"/>
          </p:nvPr>
        </p:nvSpPr>
        <p:spPr/>
        <p:txBody>
          <a:bodyPr/>
          <a:lstStyle/>
          <a:p>
            <a:r>
              <a:rPr lang="zh-CN" altLang="en-US" dirty="0">
                <a:latin typeface="+mj-ea"/>
                <a:ea typeface="+mj-ea"/>
              </a:rPr>
              <a:t>感谢参加</a:t>
            </a:r>
            <a:r>
              <a:rPr lang="en-US" altLang="zh-CN" dirty="0">
                <a:latin typeface="+mj-ea"/>
                <a:ea typeface="+mj-ea"/>
              </a:rPr>
              <a:t>~</a:t>
            </a:r>
            <a:endParaRPr lang="en-US" dirty="0">
              <a:latin typeface="+mj-ea"/>
              <a:ea typeface="+mj-ea"/>
            </a:endParaRPr>
          </a:p>
        </p:txBody>
      </p:sp>
    </p:spTree>
    <p:extLst>
      <p:ext uri="{BB962C8B-B14F-4D97-AF65-F5344CB8AC3E}">
        <p14:creationId xmlns:p14="http://schemas.microsoft.com/office/powerpoint/2010/main" val="1815544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A2FAF-A4B7-0987-E533-34C606CC7528}"/>
              </a:ext>
            </a:extLst>
          </p:cNvPr>
          <p:cNvSpPr>
            <a:spLocks noGrp="1"/>
          </p:cNvSpPr>
          <p:nvPr>
            <p:ph type="title"/>
          </p:nvPr>
        </p:nvSpPr>
        <p:spPr/>
        <p:txBody>
          <a:bodyPr/>
          <a:lstStyle/>
          <a:p>
            <a:r>
              <a:rPr lang="en-US" altLang="zh-CN" dirty="0"/>
              <a:t>5 </a:t>
            </a:r>
            <a:r>
              <a:rPr lang="zh-CN" altLang="en-US" dirty="0"/>
              <a:t>个数据科学可解答的问题</a:t>
            </a:r>
            <a:endParaRPr lang="en-US" dirty="0"/>
          </a:p>
        </p:txBody>
      </p:sp>
      <p:sp>
        <p:nvSpPr>
          <p:cNvPr id="3" name="Text Placeholder 2">
            <a:extLst>
              <a:ext uri="{FF2B5EF4-FFF2-40B4-BE49-F238E27FC236}">
                <a16:creationId xmlns:a16="http://schemas.microsoft.com/office/drawing/2014/main" id="{EA96A5B9-F93E-9192-4CBE-C39B8A6F0E38}"/>
              </a:ext>
            </a:extLst>
          </p:cNvPr>
          <p:cNvSpPr>
            <a:spLocks noGrp="1"/>
          </p:cNvSpPr>
          <p:nvPr>
            <p:ph type="body" sz="quarter" idx="10"/>
          </p:nvPr>
        </p:nvSpPr>
        <p:spPr>
          <a:xfrm>
            <a:off x="586390" y="1434370"/>
            <a:ext cx="11018520" cy="3545586"/>
          </a:xfrm>
        </p:spPr>
        <p:txBody>
          <a:bodyPr/>
          <a:lstStyle/>
          <a:p>
            <a:r>
              <a:rPr lang="zh-CN" altLang="en-US" sz="2400" dirty="0"/>
              <a:t>数据科学使用数字和名称（也称为类别或标签）预测问题的答案。</a:t>
            </a:r>
          </a:p>
          <a:p>
            <a:r>
              <a:rPr lang="zh-CN" altLang="en-US" sz="2400" dirty="0"/>
              <a:t>这可能会让人感到惊讶，但数据科学只可解答以下五种问题：</a:t>
            </a:r>
          </a:p>
          <a:p>
            <a:pPr marL="457200" indent="-457200">
              <a:buFont typeface="Arial" panose="020B0604020202020204" pitchFamily="34" charset="0"/>
              <a:buChar char="•"/>
            </a:pPr>
            <a:r>
              <a:rPr lang="zh-CN" altLang="en-US" sz="2400" dirty="0"/>
              <a:t>这是 </a:t>
            </a:r>
            <a:r>
              <a:rPr lang="en-US" altLang="zh-CN" sz="2400" dirty="0"/>
              <a:t>A </a:t>
            </a:r>
            <a:r>
              <a:rPr lang="zh-CN" altLang="en-US" sz="2400" dirty="0"/>
              <a:t>还是 </a:t>
            </a:r>
            <a:r>
              <a:rPr lang="en-US" altLang="zh-CN" sz="2400" dirty="0"/>
              <a:t>B</a:t>
            </a:r>
            <a:r>
              <a:rPr lang="zh-CN" altLang="en-US" sz="2400" dirty="0"/>
              <a:t>？</a:t>
            </a:r>
          </a:p>
          <a:p>
            <a:pPr marL="457200" indent="-457200">
              <a:buFont typeface="Arial" panose="020B0604020202020204" pitchFamily="34" charset="0"/>
              <a:buChar char="•"/>
            </a:pPr>
            <a:r>
              <a:rPr lang="zh-CN" altLang="en-US" sz="2400" dirty="0"/>
              <a:t>这是否不正常？</a:t>
            </a:r>
          </a:p>
          <a:p>
            <a:pPr marL="457200" indent="-457200">
              <a:buFont typeface="Arial" panose="020B0604020202020204" pitchFamily="34" charset="0"/>
              <a:buChar char="•"/>
            </a:pPr>
            <a:r>
              <a:rPr lang="zh-CN" altLang="en-US" sz="2400" dirty="0"/>
              <a:t>多少？</a:t>
            </a:r>
          </a:p>
          <a:p>
            <a:pPr marL="457200" indent="-457200">
              <a:buFont typeface="Arial" panose="020B0604020202020204" pitchFamily="34" charset="0"/>
              <a:buChar char="•"/>
            </a:pPr>
            <a:r>
              <a:rPr lang="zh-CN" altLang="en-US" sz="2400" dirty="0"/>
              <a:t>如何组织？</a:t>
            </a:r>
          </a:p>
          <a:p>
            <a:pPr marL="457200" indent="-457200">
              <a:buFont typeface="Arial" panose="020B0604020202020204" pitchFamily="34" charset="0"/>
              <a:buChar char="•"/>
            </a:pPr>
            <a:r>
              <a:rPr lang="zh-CN" altLang="en-US" sz="2400" dirty="0"/>
              <a:t>接下来该怎样做？</a:t>
            </a:r>
          </a:p>
          <a:p>
            <a:endParaRPr lang="en-US" dirty="0"/>
          </a:p>
        </p:txBody>
      </p:sp>
      <p:pic>
        <p:nvPicPr>
          <p:cNvPr id="1028" name="Picture 4" descr="A chef stands next to a large blender. The blender represents a computer, while the chef represents an algorithm. At the top of the blender, there is a mixing paddle and a display screen showing data. The chef is adding various ingredients into the blender, representing different parts of the data. The blender mixes the ingredients together, symbolizing how the algorithm processes and manipulates the data. The mixture flowing out from the bottom of the blender represents the answer produced by the computer.">
            <a:extLst>
              <a:ext uri="{FF2B5EF4-FFF2-40B4-BE49-F238E27FC236}">
                <a16:creationId xmlns:a16="http://schemas.microsoft.com/office/drawing/2014/main" id="{B45F3D26-17E8-5011-BE49-E5599CADA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40"/>
          <a:stretch/>
        </p:blipFill>
        <p:spPr bwMode="auto">
          <a:xfrm>
            <a:off x="7871110" y="3068782"/>
            <a:ext cx="3733800" cy="3545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4792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0D6A3-C438-6F4B-235C-937262B956F1}"/>
              </a:ext>
            </a:extLst>
          </p:cNvPr>
          <p:cNvSpPr>
            <a:spLocks noGrp="1"/>
          </p:cNvSpPr>
          <p:nvPr>
            <p:ph type="title"/>
          </p:nvPr>
        </p:nvSpPr>
        <p:spPr/>
        <p:txBody>
          <a:bodyPr/>
          <a:lstStyle/>
          <a:p>
            <a:r>
              <a:rPr lang="zh-CN" altLang="en-US" dirty="0"/>
              <a:t>问题 </a:t>
            </a:r>
            <a:r>
              <a:rPr lang="en-US" altLang="zh-CN" dirty="0"/>
              <a:t>1</a:t>
            </a:r>
            <a:r>
              <a:rPr lang="zh-CN" altLang="en-US" dirty="0"/>
              <a:t>：“这是 </a:t>
            </a:r>
            <a:r>
              <a:rPr lang="en-US" altLang="zh-CN" dirty="0"/>
              <a:t>A </a:t>
            </a:r>
            <a:r>
              <a:rPr lang="zh-CN" altLang="en-US" dirty="0"/>
              <a:t>还是 </a:t>
            </a:r>
            <a:r>
              <a:rPr lang="en-US" altLang="zh-CN" dirty="0"/>
              <a:t>B</a:t>
            </a:r>
            <a:r>
              <a:rPr lang="zh-CN" altLang="en-US" dirty="0"/>
              <a:t>？” </a:t>
            </a:r>
            <a:r>
              <a:rPr lang="en-US" altLang="zh-CN" dirty="0"/>
              <a:t>- </a:t>
            </a:r>
            <a:r>
              <a:rPr lang="zh-CN" altLang="en-US" dirty="0"/>
              <a:t>分类算法</a:t>
            </a:r>
            <a:endParaRPr lang="en-US" dirty="0"/>
          </a:p>
        </p:txBody>
      </p:sp>
      <p:sp>
        <p:nvSpPr>
          <p:cNvPr id="3" name="Text Placeholder 2">
            <a:extLst>
              <a:ext uri="{FF2B5EF4-FFF2-40B4-BE49-F238E27FC236}">
                <a16:creationId xmlns:a16="http://schemas.microsoft.com/office/drawing/2014/main" id="{96DB93BD-5497-DC84-4F8E-8D142DAB259C}"/>
              </a:ext>
            </a:extLst>
          </p:cNvPr>
          <p:cNvSpPr>
            <a:spLocks noGrp="1"/>
          </p:cNvSpPr>
          <p:nvPr>
            <p:ph type="body" sz="quarter" idx="10"/>
          </p:nvPr>
        </p:nvSpPr>
        <p:spPr>
          <a:xfrm>
            <a:off x="588263" y="1457870"/>
            <a:ext cx="11018520" cy="2215991"/>
          </a:xfrm>
        </p:spPr>
        <p:txBody>
          <a:bodyPr/>
          <a:lstStyle/>
          <a:p>
            <a:r>
              <a:rPr lang="zh-CN" altLang="en-US" sz="2400" dirty="0"/>
              <a:t>此系列算法称为分类算法，有二元分类和多元分类。</a:t>
            </a:r>
          </a:p>
          <a:p>
            <a:r>
              <a:rPr lang="zh-CN" altLang="en-US" sz="2400" dirty="0"/>
              <a:t>二元分类可以应用于任何仅有两种可能答案的问题，例如：</a:t>
            </a:r>
          </a:p>
          <a:p>
            <a:pPr marL="342900" indent="-342900">
              <a:buFont typeface="Arial" panose="020B0604020202020204" pitchFamily="34" charset="0"/>
              <a:buChar char="•"/>
            </a:pPr>
            <a:r>
              <a:rPr lang="zh-CN" altLang="en-US" sz="2400" dirty="0"/>
              <a:t>这次考试是否能及格：是或否？</a:t>
            </a:r>
          </a:p>
          <a:p>
            <a:pPr marL="342900" indent="-342900">
              <a:buFont typeface="Arial" panose="020B0604020202020204" pitchFamily="34" charset="0"/>
              <a:buChar char="•"/>
            </a:pPr>
            <a:r>
              <a:rPr lang="zh-CN" altLang="en-US" sz="2400" dirty="0"/>
              <a:t>肿瘤是良性的还是恶性的：良性或恶性？</a:t>
            </a:r>
          </a:p>
          <a:p>
            <a:endParaRPr lang="en-US" dirty="0"/>
          </a:p>
        </p:txBody>
      </p:sp>
      <p:pic>
        <p:nvPicPr>
          <p:cNvPr id="4" name="图片 4">
            <a:extLst>
              <a:ext uri="{FF2B5EF4-FFF2-40B4-BE49-F238E27FC236}">
                <a16:creationId xmlns:a16="http://schemas.microsoft.com/office/drawing/2014/main" id="{34CD0300-4374-8C6C-30B8-8E0A68A883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217" y="3787306"/>
            <a:ext cx="5304550" cy="2440555"/>
          </a:xfrm>
          <a:prstGeom prst="rect">
            <a:avLst/>
          </a:prstGeom>
        </p:spPr>
      </p:pic>
      <p:sp>
        <p:nvSpPr>
          <p:cNvPr id="5" name="TextBox 4">
            <a:extLst>
              <a:ext uri="{FF2B5EF4-FFF2-40B4-BE49-F238E27FC236}">
                <a16:creationId xmlns:a16="http://schemas.microsoft.com/office/drawing/2014/main" id="{82401833-D07D-00AE-CBF1-DFDF7488ED9C}"/>
              </a:ext>
            </a:extLst>
          </p:cNvPr>
          <p:cNvSpPr txBox="1"/>
          <p:nvPr/>
        </p:nvSpPr>
        <p:spPr>
          <a:xfrm>
            <a:off x="6463247" y="3787306"/>
            <a:ext cx="3105530" cy="615553"/>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多元分类：</a:t>
            </a:r>
            <a:r>
              <a:rPr lang="en-US" altLang="zh-CN" sz="2000" dirty="0">
                <a:gradFill>
                  <a:gsLst>
                    <a:gs pos="2917">
                      <a:schemeClr val="tx1"/>
                    </a:gs>
                    <a:gs pos="30000">
                      <a:schemeClr val="tx1"/>
                    </a:gs>
                  </a:gsLst>
                  <a:lin ang="5400000" scaled="0"/>
                </a:gradFill>
              </a:rPr>
              <a:t>A, B, C </a:t>
            </a:r>
            <a:r>
              <a:rPr lang="zh-CN" altLang="en-US" sz="2000" dirty="0">
                <a:gradFill>
                  <a:gsLst>
                    <a:gs pos="2917">
                      <a:schemeClr val="tx1"/>
                    </a:gs>
                    <a:gs pos="30000">
                      <a:schemeClr val="tx1"/>
                    </a:gs>
                  </a:gsLst>
                  <a:lin ang="5400000" scaled="0"/>
                </a:gradFill>
              </a:rPr>
              <a:t>还是 </a:t>
            </a:r>
            <a:r>
              <a:rPr lang="en-US" altLang="zh-CN" sz="2000" dirty="0">
                <a:gradFill>
                  <a:gsLst>
                    <a:gs pos="2917">
                      <a:schemeClr val="tx1"/>
                    </a:gs>
                    <a:gs pos="30000">
                      <a:schemeClr val="tx1"/>
                    </a:gs>
                  </a:gsLst>
                  <a:lin ang="5400000" scaled="0"/>
                </a:gradFill>
              </a:rPr>
              <a:t>D</a:t>
            </a:r>
            <a:r>
              <a:rPr lang="zh-CN" altLang="en-US" sz="2000" dirty="0">
                <a:gradFill>
                  <a:gsLst>
                    <a:gs pos="2917">
                      <a:schemeClr val="tx1"/>
                    </a:gs>
                    <a:gs pos="30000">
                      <a:schemeClr val="tx1"/>
                    </a:gs>
                  </a:gsLst>
                  <a:lin ang="5400000" scaled="0"/>
                </a:gradFill>
              </a:rPr>
              <a:t>？</a:t>
            </a:r>
            <a:endParaRPr lang="en-US" altLang="zh-CN" sz="2000" dirty="0">
              <a:gradFill>
                <a:gsLst>
                  <a:gs pos="2917">
                    <a:schemeClr val="tx1"/>
                  </a:gs>
                  <a:gs pos="30000">
                    <a:schemeClr val="tx1"/>
                  </a:gs>
                </a:gsLst>
                <a:lin ang="5400000" scaled="0"/>
              </a:gradFill>
            </a:endParaRPr>
          </a:p>
          <a:p>
            <a:pPr algn="l"/>
            <a:r>
              <a:rPr lang="zh-CN" altLang="en-US" sz="2000" dirty="0">
                <a:gradFill>
                  <a:gsLst>
                    <a:gs pos="2917">
                      <a:schemeClr val="tx1"/>
                    </a:gs>
                    <a:gs pos="30000">
                      <a:schemeClr val="tx1"/>
                    </a:gs>
                  </a:gsLst>
                  <a:lin ang="5400000" scaled="0"/>
                </a:gradFill>
              </a:rPr>
              <a:t>选择可能性最大的一个答案</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986931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0326-6DFE-6AEE-2793-6E9327DEEB0A}"/>
              </a:ext>
            </a:extLst>
          </p:cNvPr>
          <p:cNvSpPr>
            <a:spLocks noGrp="1"/>
          </p:cNvSpPr>
          <p:nvPr>
            <p:ph type="title"/>
          </p:nvPr>
        </p:nvSpPr>
        <p:spPr/>
        <p:txBody>
          <a:bodyPr/>
          <a:lstStyle/>
          <a:p>
            <a:r>
              <a:rPr lang="zh-CN" altLang="en-US" dirty="0"/>
              <a:t>问题 </a:t>
            </a:r>
            <a:r>
              <a:rPr lang="en-US" altLang="zh-CN" dirty="0"/>
              <a:t>2</a:t>
            </a:r>
            <a:r>
              <a:rPr lang="zh-CN" altLang="en-US" dirty="0"/>
              <a:t>：“这是否正常？” </a:t>
            </a:r>
            <a:r>
              <a:rPr lang="en-US" altLang="zh-CN" dirty="0"/>
              <a:t>- </a:t>
            </a:r>
            <a:r>
              <a:rPr lang="zh-CN" altLang="en-US" dirty="0"/>
              <a:t>使用异常检测算法</a:t>
            </a:r>
            <a:endParaRPr lang="en-US" dirty="0"/>
          </a:p>
        </p:txBody>
      </p:sp>
      <p:sp>
        <p:nvSpPr>
          <p:cNvPr id="3" name="Text Placeholder 2">
            <a:extLst>
              <a:ext uri="{FF2B5EF4-FFF2-40B4-BE49-F238E27FC236}">
                <a16:creationId xmlns:a16="http://schemas.microsoft.com/office/drawing/2014/main" id="{32F0C1D2-7428-EED7-66BF-BCBCD34FF6EA}"/>
              </a:ext>
            </a:extLst>
          </p:cNvPr>
          <p:cNvSpPr>
            <a:spLocks noGrp="1"/>
          </p:cNvSpPr>
          <p:nvPr>
            <p:ph type="body" sz="quarter" idx="10"/>
          </p:nvPr>
        </p:nvSpPr>
        <p:spPr>
          <a:xfrm>
            <a:off x="586740" y="1466053"/>
            <a:ext cx="11018520" cy="2068259"/>
          </a:xfrm>
        </p:spPr>
        <p:txBody>
          <a:bodyPr/>
          <a:lstStyle/>
          <a:p>
            <a:r>
              <a:rPr lang="zh-CN" altLang="en-US" sz="2400" dirty="0"/>
              <a:t>经典案例：信用卡消费提醒</a:t>
            </a:r>
            <a:endParaRPr lang="en-US" altLang="zh-CN" sz="2400" dirty="0"/>
          </a:p>
          <a:p>
            <a:r>
              <a:rPr lang="zh-CN" altLang="en-US" sz="2400" dirty="0"/>
              <a:t>此问题在很多方面都很有用。 例如：</a:t>
            </a:r>
          </a:p>
          <a:p>
            <a:pPr marL="342900" indent="-342900">
              <a:buFont typeface="Arial" panose="020B0604020202020204" pitchFamily="34" charset="0"/>
              <a:buChar char="•"/>
            </a:pPr>
            <a:r>
              <a:rPr lang="zh-CN" altLang="en-US" sz="2400" dirty="0"/>
              <a:t>分析患者的生物数据，如血压、心率和体温，以检测是否存在异常状况。</a:t>
            </a:r>
            <a:endParaRPr lang="en-US" altLang="zh-CN" sz="2400" dirty="0"/>
          </a:p>
          <a:p>
            <a:pPr marL="342900" indent="-342900">
              <a:buFont typeface="Arial" panose="020B0604020202020204" pitchFamily="34" charset="0"/>
              <a:buChar char="•"/>
            </a:pPr>
            <a:r>
              <a:rPr lang="zh-CN" altLang="en-US" sz="2400" dirty="0"/>
              <a:t>监测生产线上的传感器数据，检测异常的产品或故障。</a:t>
            </a:r>
            <a:endParaRPr lang="en-US" altLang="zh-CN" sz="2400" dirty="0"/>
          </a:p>
          <a:p>
            <a:endParaRPr lang="en-US" sz="2000" dirty="0"/>
          </a:p>
        </p:txBody>
      </p:sp>
      <p:pic>
        <p:nvPicPr>
          <p:cNvPr id="4" name="图片 4">
            <a:extLst>
              <a:ext uri="{FF2B5EF4-FFF2-40B4-BE49-F238E27FC236}">
                <a16:creationId xmlns:a16="http://schemas.microsoft.com/office/drawing/2014/main" id="{FD201624-F22D-5485-7C1B-19A1A8D99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 y="3689891"/>
            <a:ext cx="6024878" cy="2654739"/>
          </a:xfrm>
          <a:prstGeom prst="rect">
            <a:avLst/>
          </a:prstGeom>
        </p:spPr>
      </p:pic>
    </p:spTree>
    <p:extLst>
      <p:ext uri="{BB962C8B-B14F-4D97-AF65-F5344CB8AC3E}">
        <p14:creationId xmlns:p14="http://schemas.microsoft.com/office/powerpoint/2010/main" val="124470475"/>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Custom 5">
      <a:majorFont>
        <a:latin typeface="Segoe UI Semibold"/>
        <a:ea typeface="Microsoft YaHei"/>
        <a:cs typeface=""/>
      </a:majorFont>
      <a:minorFont>
        <a:latin typeface="Segoe UI"/>
        <a:ea typeface="Microsoft YaHei Light"/>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Learn_SA_Template_07.2020_Final (1).pptx" id="{1A3C2664-A76C-4812-B5C9-3BCA5CCCC364}" vid="{3DC73449-C33F-432E-9879-854788D573A0}"/>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Learn_SA_Template_07.2020_Final (1).pptx" id="{1A3C2664-A76C-4812-B5C9-3BCA5CCCC364}" vid="{85F08B63-76E0-49C2-843E-A3F693D73F2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Justin Garrett</DisplayName>
        <AccountId>13</AccountId>
        <AccountType/>
      </UserInfo>
    </SharedWithUsers>
    <MediaLengthInSeconds xmlns="b38ad2e8-7385-42ac-a943-76e9ea801cf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6" ma:contentTypeDescription="Create a new document." ma:contentTypeScope="" ma:versionID="6f9df93dbb38d2fa3f3e4a66f474d9fa">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d4594fc471f6b18a7a06048b98b19a2e"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11ea7d1-7d09-49a0-8c96-644562ad20a0"/>
    <ds:schemaRef ds:uri="http://purl.org/dc/terms/"/>
    <ds:schemaRef ds:uri="http://purl.org/dc/elements/1.1/"/>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b38ad2e8-7385-42ac-a943-76e9ea801cf0"/>
    <ds:schemaRef ds:uri="http://schemas.microsoft.com/office/2006/metadata/properties"/>
  </ds:schemaRefs>
</ds:datastoreItem>
</file>

<file path=customXml/itemProps2.xml><?xml version="1.0" encoding="utf-8"?>
<ds:datastoreItem xmlns:ds="http://schemas.openxmlformats.org/officeDocument/2006/customXml" ds:itemID="{5DB83B76-7D03-4DE5-AF1E-BB7DE9851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MLSA Event</Template>
  <TotalTime>2034</TotalTime>
  <Words>5818</Words>
  <Application>Microsoft Office PowerPoint</Application>
  <PresentationFormat>宽屏</PresentationFormat>
  <Paragraphs>474</Paragraphs>
  <Slides>63</Slides>
  <Notes>27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63</vt:i4>
      </vt:variant>
    </vt:vector>
  </HeadingPairs>
  <TitlesOfParts>
    <vt:vector size="75" baseType="lpstr">
      <vt:lpstr>Söhne</vt:lpstr>
      <vt:lpstr>宋体</vt:lpstr>
      <vt:lpstr>Microsoft YaHei</vt:lpstr>
      <vt:lpstr>Arial</vt:lpstr>
      <vt:lpstr>Consolas</vt:lpstr>
      <vt:lpstr>Segoe UI</vt:lpstr>
      <vt:lpstr>Segoe UI Light</vt:lpstr>
      <vt:lpstr>Segoe UI Semibold</vt:lpstr>
      <vt:lpstr>Segoe UI Semilight</vt:lpstr>
      <vt:lpstr>Wingdings</vt:lpstr>
      <vt:lpstr>WHITE TEMPLATE</vt:lpstr>
      <vt:lpstr>SOFT BLACK TEMPLATE</vt:lpstr>
      <vt:lpstr>PowerPoint 演示文稿</vt:lpstr>
      <vt:lpstr>Global Azure - 面向初学者的机器学习</vt:lpstr>
      <vt:lpstr>生活中的机器学习</vt:lpstr>
      <vt:lpstr>PowerPoint 演示文稿</vt:lpstr>
      <vt:lpstr>PowerPoint 演示文稿</vt:lpstr>
      <vt:lpstr>数据科学基础知识</vt:lpstr>
      <vt:lpstr>5 个数据科学可解答的问题</vt:lpstr>
      <vt:lpstr>问题 1：“这是 A 还是 B？” - 分类算法</vt:lpstr>
      <vt:lpstr>问题 2：“这是否正常？” - 使用异常检测算法</vt:lpstr>
      <vt:lpstr>问题 3：“多少？” - 使用回归算法</vt:lpstr>
      <vt:lpstr>问题 4：“组织方式为何？” - 使用聚类分析算法</vt:lpstr>
      <vt:lpstr>问题 5：“现在应该做什么？” - 使用强化学习算法</vt:lpstr>
      <vt:lpstr>什么样的数据可以用于数据科研？</vt:lpstr>
      <vt:lpstr>数据是否相关？</vt:lpstr>
      <vt:lpstr>数据是否连续？</vt:lpstr>
      <vt:lpstr>数据是否准确（精确）？</vt:lpstr>
      <vt:lpstr>数据是否足够使用？</vt:lpstr>
      <vt:lpstr>数据已经就绪，下一步是询问相关问题</vt:lpstr>
      <vt:lpstr>提出尖锐问题</vt:lpstr>
      <vt:lpstr>问题的答案：目标数据</vt:lpstr>
      <vt:lpstr>重新制定问题</vt:lpstr>
      <vt:lpstr>使用简单的模型预测答案</vt:lpstr>
      <vt:lpstr>收集相关的、准确的、连续的和足够的数据</vt:lpstr>
      <vt:lpstr>提出尖锐问题</vt:lpstr>
      <vt:lpstr>绘制现有数据</vt:lpstr>
      <vt:lpstr>PowerPoint 演示文稿</vt:lpstr>
      <vt:lpstr>连接数据点绘制模型</vt:lpstr>
      <vt:lpstr>使用模型找出答案</vt:lpstr>
      <vt:lpstr>创建一个置信区间</vt:lpstr>
      <vt:lpstr>完成，而且没有使用数学计算或计算机</vt:lpstr>
      <vt:lpstr>Azure 机器学习</vt:lpstr>
      <vt:lpstr>什么是Azure 机器学习？</vt:lpstr>
      <vt:lpstr>Demo - 糖尿病预测模型</vt:lpstr>
      <vt:lpstr>预测糖尿病</vt:lpstr>
      <vt:lpstr>提出尖锐问题</vt:lpstr>
      <vt:lpstr>机器学习设计器</vt:lpstr>
      <vt:lpstr>数据集</vt:lpstr>
      <vt:lpstr>创建计算群集</vt:lpstr>
      <vt:lpstr>计算群集创建结果</vt:lpstr>
      <vt:lpstr>创建管道</vt:lpstr>
      <vt:lpstr>数据预处理-选中列</vt:lpstr>
      <vt:lpstr>数据预处理-正则化</vt:lpstr>
      <vt:lpstr>数据正则化的参数设置</vt:lpstr>
      <vt:lpstr>分割数据集</vt:lpstr>
      <vt:lpstr>选择算法-训练模型-给模型评分-评估模型</vt:lpstr>
      <vt:lpstr>创建实时推理管道</vt:lpstr>
      <vt:lpstr>部署终结点--训练好的模型成功出炉，准备好接受考验</vt:lpstr>
      <vt:lpstr>实战演示</vt:lpstr>
      <vt:lpstr>演示1：创建一个机器学习管道，查看模型评估结果</vt:lpstr>
      <vt:lpstr>演示2：创建实时推理管道，手动输入三组数据，查看推理结果</vt:lpstr>
      <vt:lpstr>演示3：部署终结点，请模型预测“我”是否患糖尿病</vt:lpstr>
      <vt:lpstr>不同算法的预测准确率&amp;用时对比</vt:lpstr>
      <vt:lpstr>不同算法的预测准确率&amp;用时对比</vt:lpstr>
      <vt:lpstr>不同算法的预测准确率&amp;用时对比</vt:lpstr>
      <vt:lpstr>不同算法的预测准确率&amp;用时对比</vt:lpstr>
      <vt:lpstr>提出尖锐问题</vt:lpstr>
      <vt:lpstr>To Learn More</vt:lpstr>
      <vt:lpstr>Azure 学习锦囊</vt:lpstr>
      <vt:lpstr>解锁 - 在校学生 Azure 免费额度</vt:lpstr>
      <vt:lpstr>解锁 - GitHub 学生大礼包</vt:lpstr>
      <vt:lpstr>领取 100$ Azure Passes</vt:lpstr>
      <vt:lpstr>微信交流群</vt:lpstr>
      <vt:lpstr>感谢参加~</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MSP Program</dc:subject>
  <dc:creator>Wenwei Lin</dc:creator>
  <cp:keywords/>
  <dc:description/>
  <cp:lastModifiedBy>timmy wen</cp:lastModifiedBy>
  <cp:revision>204</cp:revision>
  <dcterms:created xsi:type="dcterms:W3CDTF">2023-04-26T01:56:37Z</dcterms:created>
  <dcterms:modified xsi:type="dcterms:W3CDTF">2023-05-12T14:20:45Z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